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67" r:id="rId4"/>
    <p:sldId id="268" r:id="rId5"/>
    <p:sldId id="269" r:id="rId6"/>
    <p:sldId id="270" r:id="rId7"/>
    <p:sldId id="263" r:id="rId8"/>
    <p:sldId id="258" r:id="rId9"/>
    <p:sldId id="271" r:id="rId10"/>
    <p:sldId id="290" r:id="rId11"/>
    <p:sldId id="265" r:id="rId12"/>
    <p:sldId id="272" r:id="rId13"/>
    <p:sldId id="273" r:id="rId14"/>
    <p:sldId id="274" r:id="rId15"/>
    <p:sldId id="276" r:id="rId16"/>
    <p:sldId id="277" r:id="rId17"/>
    <p:sldId id="260" r:id="rId18"/>
    <p:sldId id="278" r:id="rId19"/>
    <p:sldId id="279" r:id="rId20"/>
    <p:sldId id="280" r:id="rId21"/>
    <p:sldId id="281" r:id="rId22"/>
    <p:sldId id="283" r:id="rId23"/>
    <p:sldId id="291" r:id="rId24"/>
    <p:sldId id="285" r:id="rId25"/>
    <p:sldId id="292" r:id="rId26"/>
    <p:sldId id="286" r:id="rId27"/>
    <p:sldId id="287" r:id="rId28"/>
    <p:sldId id="293" r:id="rId29"/>
    <p:sldId id="294" r:id="rId30"/>
    <p:sldId id="289" r:id="rId31"/>
    <p:sldId id="261" r:id="rId32"/>
    <p:sldId id="264" r:id="rId33"/>
    <p:sldId id="288" r:id="rId34"/>
    <p:sldId id="295" r:id="rId35"/>
    <p:sldId id="296" r:id="rId36"/>
    <p:sldId id="300" r:id="rId37"/>
    <p:sldId id="298" r:id="rId38"/>
    <p:sldId id="299" r:id="rId39"/>
    <p:sldId id="26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0" autoAdjust="0"/>
    <p:restoredTop sz="85026" autoAdjust="0"/>
  </p:normalViewPr>
  <p:slideViewPr>
    <p:cSldViewPr snapToGrid="0">
      <p:cViewPr varScale="1">
        <p:scale>
          <a:sx n="97" d="100"/>
          <a:sy n="97" d="100"/>
        </p:scale>
        <p:origin x="10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5EA18-F66C-4D75-8C80-0C1A1E868DE6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08DDF4-253B-4E36-BE28-46B8E6426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106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71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your Azure features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16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post was FAQ so lots of comments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25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Removed first post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374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 50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1032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110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7451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 50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686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 50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238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Negative because talking about beating a game, "beaten" is a negative word but in this context it refers to passing a game. Compound score for "beaten" only is -0.4215. Examples of this in comments is "Have you beaten journey of the prairie king too?", "Dude I can barely beat the first level this is insane to me" and "I have only gotten to the mushroom level. I have beaten the prairie king though". Furthermore, using words that could mean different things in different context such as "You're actually insane" scored -0.4019 although it was a compliment. Funnily enough ":o" scores a negative sentiment score too.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3668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 50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991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section is NOT assessed. We just want to get to know</a:t>
            </a:r>
            <a:r>
              <a:rPr lang="en-US" baseline="0" dirty="0"/>
              <a:t> you </a:t>
            </a:r>
            <a:r>
              <a:rPr lang="en-US" baseline="0" dirty="0">
                <a:sym typeface="Wingdings" panose="05000000000000000000" pitchFamily="2" charset="2"/>
              </a:rPr>
              <a:t>. (</a:t>
            </a:r>
            <a:r>
              <a:rPr lang="en-US" baseline="0" dirty="0" err="1">
                <a:sym typeface="Wingdings" panose="05000000000000000000" pitchFamily="2" charset="2"/>
              </a:rPr>
              <a:t>ya</a:t>
            </a:r>
            <a:r>
              <a:rPr lang="en-US" baseline="0" dirty="0">
                <a:sym typeface="Wingdings" panose="05000000000000000000" pitchFamily="2" charset="2"/>
              </a:rPr>
              <a:t> sure about that)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3410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over 1% difference for positive, seems like neutral changed to neg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513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over 1% difference for positive, seems like neutral changed to neg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665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top 10 + any leftover over 500 upvotes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1129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Advanced</a:t>
            </a:r>
            <a:r>
              <a:rPr lang="en-US" baseline="0" dirty="0"/>
              <a:t> features… challenges is spent a day getting the predictions to line up with the data.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6671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Advanced</a:t>
            </a:r>
            <a:r>
              <a:rPr lang="en-US" baseline="0" dirty="0"/>
              <a:t> considerations…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79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seems to be less words to train so there is more neutral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3851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seems to be less words to train so there is more neutral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339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Compared to 79%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5443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Compared to 79%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38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Compared to 25%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35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dirty="0">
                <a:latin typeface="Rockwell Light" panose="02040303020102020203" pitchFamily="18" charset="0"/>
              </a:rPr>
              <a:t>Tutorial on setting up Virtual Machine and the benefits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3682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 50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44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final</a:t>
            </a:r>
            <a:r>
              <a:rPr lang="en-US" baseline="0" dirty="0"/>
              <a:t> things you want to tell 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905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Data visualization and communication, multivariable calculus and linear algebra, programming skills, stats, machine learning. </a:t>
            </a:r>
            <a:r>
              <a:rPr lang="en-NZ" dirty="0">
                <a:latin typeface="Rockwell Light" panose="02040303020102020203" pitchFamily="18" charset="0"/>
              </a:rPr>
              <a:t>Become more comfortable in R PYT SQL. 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482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Games are cool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695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your database, what schema you used and what data you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620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EXTRACTED EXCEL FROM REDDIT, OUTPUT TO CSV AFTER THIS STEP AND INTO 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56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EXTRACTED EXCEL FROM REDDIT, OUTPUT TO CSV AFTER THIS STEP AND INTO 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9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your Azure features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210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C623A-4806-45FB-9E07-894B153158FF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40A02-DE93-4198-A724-80FE5D834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79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C623A-4806-45FB-9E07-894B153158FF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40A02-DE93-4198-A724-80FE5D834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72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C623A-4806-45FB-9E07-894B153158FF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40A02-DE93-4198-A724-80FE5D834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796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C623A-4806-45FB-9E07-894B153158FF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40A02-DE93-4198-A724-80FE5D834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856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C623A-4806-45FB-9E07-894B153158FF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40A02-DE93-4198-A724-80FE5D834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15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C623A-4806-45FB-9E07-894B153158FF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40A02-DE93-4198-A724-80FE5D834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45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C623A-4806-45FB-9E07-894B153158FF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40A02-DE93-4198-A724-80FE5D834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69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FC623A-4806-45FB-9E07-894B153158FF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40A02-DE93-4198-A724-80FE5D834E8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B4CCE6-4A64-4B17-B79A-DBEE836B49F4}"/>
              </a:ext>
            </a:extLst>
          </p:cNvPr>
          <p:cNvSpPr/>
          <p:nvPr userDrawn="1"/>
        </p:nvSpPr>
        <p:spPr>
          <a:xfrm>
            <a:off x="-99552" y="6176963"/>
            <a:ext cx="12391103" cy="6810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4D312E-500D-437B-B3BC-D1C116C4385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0093"/>
            <a:ext cx="2015280" cy="7413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283049-03AB-4647-B58F-EF370055FF9C}"/>
              </a:ext>
            </a:extLst>
          </p:cNvPr>
          <p:cNvSpPr txBox="1"/>
          <p:nvPr userDrawn="1"/>
        </p:nvSpPr>
        <p:spPr>
          <a:xfrm>
            <a:off x="7860890" y="6311900"/>
            <a:ext cx="3805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>
                <a:solidFill>
                  <a:schemeClr val="bg1"/>
                </a:solidFill>
              </a:rPr>
              <a:t>Advanced Training Assessment Deck</a:t>
            </a:r>
          </a:p>
        </p:txBody>
      </p:sp>
    </p:spTree>
    <p:extLst>
      <p:ext uri="{BB962C8B-B14F-4D97-AF65-F5344CB8AC3E}">
        <p14:creationId xmlns:p14="http://schemas.microsoft.com/office/powerpoint/2010/main" val="3174835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hyperlink" Target="mailto:yataitian@gmail.com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hyperlink" Target="mailto:ytia165@aucklanduni.ac.nz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51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1.png"/><Relationship Id="rId4" Type="http://schemas.microsoft.com/office/2007/relationships/hdphoto" Target="../media/hdphoto1.wdp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microsoft.com/office/2007/relationships/hdphoto" Target="../media/hdphoto7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microsoft.com/office/2007/relationships/hdphoto" Target="../media/hdphoto9.wdp"/><Relationship Id="rId5" Type="http://schemas.openxmlformats.org/officeDocument/2006/relationships/image" Target="../media/image14.jpg"/><Relationship Id="rId10" Type="http://schemas.openxmlformats.org/officeDocument/2006/relationships/image" Target="../media/image17.png"/><Relationship Id="rId4" Type="http://schemas.microsoft.com/office/2007/relationships/hdphoto" Target="../media/hdphoto1.wdp"/><Relationship Id="rId9" Type="http://schemas.microsoft.com/office/2007/relationships/hdphoto" Target="../media/hdphoto8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00920"/>
            <a:ext cx="9144000" cy="2387600"/>
          </a:xfrm>
        </p:spPr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Stardew Valley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29483" y="5095058"/>
            <a:ext cx="3662517" cy="1048620"/>
          </a:xfrm>
        </p:spPr>
        <p:txBody>
          <a:bodyPr>
            <a:normAutofit fontScale="85000" lnSpcReduction="20000"/>
          </a:bodyPr>
          <a:lstStyle/>
          <a:p>
            <a:pPr algn="r"/>
            <a:r>
              <a:rPr lang="en-US" dirty="0">
                <a:latin typeface="Rockwell Light" panose="020B0604020202020204" pitchFamily="18" charset="0"/>
              </a:rPr>
              <a:t>Yatai Tian	</a:t>
            </a:r>
          </a:p>
          <a:p>
            <a:pPr algn="r"/>
            <a:r>
              <a:rPr lang="en-US" dirty="0">
                <a:latin typeface="Rockwell Light" panose="020B0604020202020204" pitchFamily="18" charset="0"/>
                <a:hlinkClick r:id="rId3"/>
              </a:rPr>
              <a:t>yataitian@gmail.com</a:t>
            </a:r>
            <a:endParaRPr lang="en-US" dirty="0">
              <a:latin typeface="Rockwell Light" panose="020B0604020202020204" pitchFamily="18" charset="0"/>
            </a:endParaRPr>
          </a:p>
          <a:p>
            <a:pPr algn="r"/>
            <a:r>
              <a:rPr lang="en-US" dirty="0">
                <a:latin typeface="Rockwell Light" panose="020B0604020202020204" pitchFamily="18" charset="0"/>
                <a:hlinkClick r:id="rId4"/>
              </a:rPr>
              <a:t>ytia165@aucklanduni.ac.nz</a:t>
            </a:r>
            <a:r>
              <a:rPr lang="en-US" dirty="0">
                <a:latin typeface="Rockwell Light" panose="020B0604020202020204" pitchFamily="18" charset="0"/>
              </a:rPr>
              <a:t> </a:t>
            </a:r>
          </a:p>
        </p:txBody>
      </p:sp>
      <p:pic>
        <p:nvPicPr>
          <p:cNvPr id="5" name="Picture 4" descr="A picture containing fabric, towel, refrigerator&#10;&#10;Description automatically generated">
            <a:extLst>
              <a:ext uri="{FF2B5EF4-FFF2-40B4-BE49-F238E27FC236}">
                <a16:creationId xmlns:a16="http://schemas.microsoft.com/office/drawing/2014/main" id="{6A8CE090-6637-49DF-A15F-0D36C345C0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9" b="89872" l="3095" r="98452">
                        <a14:foregroundMark x1="93095" y1="39464" x2="91310" y2="60186"/>
                        <a14:foregroundMark x1="95595" y1="39464" x2="89643" y2="43423"/>
                        <a14:foregroundMark x1="89643" y1="43423" x2="94881" y2="46449"/>
                        <a14:foregroundMark x1="97619" y1="55297" x2="98571" y2="56228"/>
                        <a14:foregroundMark x1="74881" y1="42841" x2="75476" y2="57742"/>
                        <a14:foregroundMark x1="75476" y1="57742" x2="74762" y2="61932"/>
                        <a14:foregroundMark x1="57619" y1="51921" x2="58333" y2="58673"/>
                        <a14:foregroundMark x1="39762" y1="59837" x2="36786" y2="60186"/>
                        <a14:foregroundMark x1="22262" y1="61234" x2="20833" y2="62631"/>
                        <a14:foregroundMark x1="3095" y1="60768" x2="3095" y2="60768"/>
                        <a14:foregroundMark x1="53571" y1="50524" x2="59762" y2="54482"/>
                        <a14:foregroundMark x1="59762" y1="54482" x2="60238" y2="55646"/>
                        <a14:foregroundMark x1="55119" y1="57043" x2="55952" y2="57043"/>
                        <a14:foregroundMark x1="73214" y1="55879" x2="73929" y2="57509"/>
                        <a14:foregroundMark x1="79048" y1="50291" x2="74881" y2="56112"/>
                        <a14:foregroundMark x1="74881" y1="56112" x2="75714" y2="56810"/>
                        <a14:foregroundMark x1="74762" y1="57159" x2="75238" y2="56345"/>
                        <a14:foregroundMark x1="72143" y1="56577" x2="72262" y2="58673"/>
                        <a14:foregroundMark x1="89167" y1="56577" x2="88810" y2="58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927" b="31411"/>
          <a:stretch/>
        </p:blipFill>
        <p:spPr>
          <a:xfrm>
            <a:off x="265116" y="4841833"/>
            <a:ext cx="3933258" cy="155507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E0ED3DF-2221-462A-A6B7-7EC3DB9C9AE7}"/>
              </a:ext>
            </a:extLst>
          </p:cNvPr>
          <p:cNvSpPr txBox="1">
            <a:spLocks/>
          </p:cNvSpPr>
          <p:nvPr/>
        </p:nvSpPr>
        <p:spPr>
          <a:xfrm>
            <a:off x="1524000" y="2832665"/>
            <a:ext cx="9144000" cy="10486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2000" dirty="0">
                <a:latin typeface="Rockwell Light" panose="02040303020102020203" pitchFamily="18" charset="0"/>
              </a:rPr>
              <a:t>THE STRUGGLES OF SOLO DEVELOPERS</a:t>
            </a:r>
          </a:p>
        </p:txBody>
      </p:sp>
      <p:pic>
        <p:nvPicPr>
          <p:cNvPr id="8" name="Picture 7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05528076-0F68-488D-B650-CA919605E3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088" y="40372"/>
            <a:ext cx="2859824" cy="281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508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Data Cleaning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1690688"/>
            <a:ext cx="5641258" cy="4351338"/>
          </a:xfrm>
        </p:spPr>
        <p:txBody>
          <a:bodyPr/>
          <a:lstStyle/>
          <a:p>
            <a:r>
              <a:rPr lang="en-US" dirty="0">
                <a:latin typeface="Rockwell Light" panose="02040303020102020203" pitchFamily="18" charset="0"/>
              </a:rPr>
              <a:t>Check commonly used terms in Stardew Valley</a:t>
            </a:r>
          </a:p>
          <a:p>
            <a:endParaRPr lang="en-US" dirty="0">
              <a:latin typeface="Rockwell Light" panose="020403030201020202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CE9B6F-8B8D-436D-8222-FDEC75E8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771" y="914400"/>
            <a:ext cx="5960229" cy="526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30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Data Cleaning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8034BD-E8AE-4CC3-B750-AC46D7D5E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49" y="1538264"/>
            <a:ext cx="5752023" cy="43818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21C29C-0BBB-4E10-8AEA-182A43CC4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703" y="1538264"/>
            <a:ext cx="3071967" cy="44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8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16B9A-DDF8-420A-BEEE-05FA38DB5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Data Cleaning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D2DB7-00F5-47F7-A504-CD60AAB45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>
                <a:latin typeface="Rockwell Light" panose="02040303020102020203" pitchFamily="18" charset="0"/>
              </a:rPr>
              <a:t>Remove punctuation</a:t>
            </a:r>
          </a:p>
          <a:p>
            <a:r>
              <a:rPr lang="en-NZ" dirty="0">
                <a:latin typeface="Rockwell Light" panose="02040303020102020203" pitchFamily="18" charset="0"/>
              </a:rPr>
              <a:t>Remove stop words</a:t>
            </a:r>
          </a:p>
          <a:p>
            <a:r>
              <a:rPr lang="en-NZ" dirty="0">
                <a:latin typeface="Rockwell Light" panose="02040303020102020203" pitchFamily="18" charset="0"/>
              </a:rPr>
              <a:t>Lemmatize words</a:t>
            </a:r>
          </a:p>
          <a:p>
            <a:endParaRPr lang="en-NZ" dirty="0">
              <a:latin typeface="Rockwell Light" panose="020403030201020202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05F70A-5D34-4C7D-92B1-3584F2F24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264" y="2249694"/>
            <a:ext cx="4381500" cy="1047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C05141-01B9-4283-AFE5-F4DF5428E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28" y="3462338"/>
            <a:ext cx="1146810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543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78556-3570-4E39-8DB4-6DE1BD8F3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Data Exploration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02AA1-8D21-421E-A4C1-6C34A2F7E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0395"/>
            <a:ext cx="5818239" cy="4351338"/>
          </a:xfrm>
        </p:spPr>
        <p:txBody>
          <a:bodyPr/>
          <a:lstStyle/>
          <a:p>
            <a:r>
              <a:rPr lang="en-NZ" dirty="0">
                <a:latin typeface="Rockwell Light" panose="02040303020102020203" pitchFamily="18" charset="0"/>
              </a:rPr>
              <a:t>Finding most common words in replies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B1F0EA-7D0A-4E60-B7C8-D2F986671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046" y="2696293"/>
            <a:ext cx="4422546" cy="333544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3BE79F-F48D-4D47-99B3-01EAD819B2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30" b="98843" l="10000" r="90000">
                        <a14:foregroundMark x1="26714" y1="16435" x2="43000" y2="11343"/>
                        <a14:foregroundMark x1="43000" y1="11343" x2="64429" y2="13194"/>
                        <a14:foregroundMark x1="64429" y1="13194" x2="71000" y2="20833"/>
                        <a14:foregroundMark x1="71000" y1="20833" x2="73857" y2="46991"/>
                        <a14:foregroundMark x1="73857" y1="46991" x2="70571" y2="84259"/>
                        <a14:foregroundMark x1="70571" y1="84259" x2="59429" y2="92130"/>
                        <a14:foregroundMark x1="59429" y1="92130" x2="40857" y2="92130"/>
                        <a14:foregroundMark x1="40857" y1="92130" x2="30143" y2="86111"/>
                        <a14:foregroundMark x1="30143" y1="86111" x2="25000" y2="77083"/>
                        <a14:foregroundMark x1="25000" y1="77083" x2="30000" y2="12500"/>
                        <a14:foregroundMark x1="25000" y1="6481" x2="24286" y2="92130"/>
                        <a14:foregroundMark x1="24286" y1="92130" x2="35857" y2="97685"/>
                        <a14:foregroundMark x1="35857" y1="97685" x2="45000" y2="97685"/>
                        <a14:foregroundMark x1="45000" y1="97685" x2="55000" y2="97454"/>
                        <a14:foregroundMark x1="55000" y1="97454" x2="62714" y2="97454"/>
                        <a14:foregroundMark x1="62714" y1="97454" x2="71857" y2="96991"/>
                        <a14:foregroundMark x1="71857" y1="96991" x2="77714" y2="89120"/>
                        <a14:foregroundMark x1="77714" y1="89120" x2="80857" y2="11343"/>
                        <a14:foregroundMark x1="80857" y1="11343" x2="77714" y2="926"/>
                        <a14:foregroundMark x1="77714" y1="926" x2="20143" y2="8102"/>
                        <a14:foregroundMark x1="20143" y1="8102" x2="11571" y2="6481"/>
                        <a14:foregroundMark x1="24143" y1="4630" x2="52714" y2="6019"/>
                        <a14:foregroundMark x1="27143" y1="7176" x2="21714" y2="53472"/>
                        <a14:foregroundMark x1="21714" y1="53472" x2="22000" y2="56019"/>
                        <a14:foregroundMark x1="25571" y1="16898" x2="20286" y2="42824"/>
                        <a14:foregroundMark x1="20286" y1="42824" x2="20429" y2="46759"/>
                        <a14:foregroundMark x1="24286" y1="52778" x2="22857" y2="86111"/>
                        <a14:foregroundMark x1="23714" y1="62963" x2="23000" y2="85648"/>
                        <a14:foregroundMark x1="22000" y1="50926" x2="21857" y2="85880"/>
                        <a14:foregroundMark x1="23143" y1="85648" x2="24714" y2="97222"/>
                        <a14:foregroundMark x1="24714" y1="97222" x2="47286" y2="98843"/>
                        <a14:foregroundMark x1="47286" y1="98843" x2="51714" y2="98380"/>
                        <a14:foregroundMark x1="26571" y1="93287" x2="18571" y2="96065"/>
                        <a14:foregroundMark x1="68857" y1="93287" x2="80286" y2="921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90" t="2045"/>
          <a:stretch/>
        </p:blipFill>
        <p:spPr>
          <a:xfrm>
            <a:off x="6725265" y="1101212"/>
            <a:ext cx="6558116" cy="505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536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78556-3570-4E39-8DB4-6DE1BD8F3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Data Exploration</a:t>
            </a:r>
            <a:endParaRPr lang="en-NZ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1D22CF-45E1-4523-811D-AB282604B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726" y="1605684"/>
            <a:ext cx="7109803" cy="438776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A3FD685-0C54-49A0-B4C0-6FA7E44D9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NZ" dirty="0">
                <a:latin typeface="Rockwell Light" panose="02040303020102020203" pitchFamily="18" charset="0"/>
              </a:rPr>
              <a:t>500 Posts</a:t>
            </a:r>
          </a:p>
          <a:p>
            <a:endParaRPr lang="en-NZ" dirty="0">
              <a:latin typeface="Rockwell Light" panose="02040303020102020203" pitchFamily="18" charset="0"/>
            </a:endParaRPr>
          </a:p>
          <a:p>
            <a:pPr marL="0" indent="0">
              <a:buNone/>
            </a:pPr>
            <a:endParaRPr lang="en-NZ" dirty="0">
              <a:latin typeface="Rockwell Light" panose="02040303020102020203" pitchFamily="18" charset="0"/>
            </a:endParaRPr>
          </a:p>
          <a:p>
            <a:endParaRPr lang="en-NZ" dirty="0">
              <a:latin typeface="Rockwell Light" panose="02040303020102020203" pitchFamily="18" charset="0"/>
            </a:endParaRPr>
          </a:p>
        </p:txBody>
      </p:sp>
      <p:pic>
        <p:nvPicPr>
          <p:cNvPr id="11" name="Picture 10" descr="A picture containing fabric, towel, refrigerator&#10;&#10;Description automatically generated">
            <a:extLst>
              <a:ext uri="{FF2B5EF4-FFF2-40B4-BE49-F238E27FC236}">
                <a16:creationId xmlns:a16="http://schemas.microsoft.com/office/drawing/2014/main" id="{7BEFB7A0-405D-4C3E-BB62-B0156DB52E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9" b="89872" l="3095" r="98452">
                        <a14:foregroundMark x1="93095" y1="39464" x2="91310" y2="60186"/>
                        <a14:foregroundMark x1="95595" y1="39464" x2="89643" y2="43423"/>
                        <a14:foregroundMark x1="89643" y1="43423" x2="94881" y2="46449"/>
                        <a14:foregroundMark x1="97619" y1="55297" x2="98571" y2="56228"/>
                        <a14:foregroundMark x1="74881" y1="42841" x2="75476" y2="57742"/>
                        <a14:foregroundMark x1="75476" y1="57742" x2="74762" y2="61932"/>
                        <a14:foregroundMark x1="57619" y1="51921" x2="58333" y2="58673"/>
                        <a14:foregroundMark x1="39762" y1="59837" x2="36786" y2="60186"/>
                        <a14:foregroundMark x1="22262" y1="61234" x2="20833" y2="62631"/>
                        <a14:foregroundMark x1="3095" y1="60768" x2="3095" y2="60768"/>
                        <a14:foregroundMark x1="53571" y1="50524" x2="59762" y2="54482"/>
                        <a14:foregroundMark x1="59762" y1="54482" x2="60238" y2="55646"/>
                        <a14:foregroundMark x1="55119" y1="57043" x2="55952" y2="57043"/>
                        <a14:foregroundMark x1="73214" y1="55879" x2="73929" y2="57509"/>
                        <a14:foregroundMark x1="79048" y1="50291" x2="74881" y2="56112"/>
                        <a14:foregroundMark x1="74881" y1="56112" x2="75714" y2="56810"/>
                        <a14:foregroundMark x1="74762" y1="57159" x2="75238" y2="56345"/>
                        <a14:foregroundMark x1="72143" y1="56577" x2="72262" y2="58673"/>
                        <a14:foregroundMark x1="89167" y1="56577" x2="88810" y2="58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927" b="31411"/>
          <a:stretch/>
        </p:blipFill>
        <p:spPr>
          <a:xfrm>
            <a:off x="265116" y="4841833"/>
            <a:ext cx="3933258" cy="15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39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78556-3570-4E39-8DB4-6DE1BD8F3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Data Exploration</a:t>
            </a:r>
            <a:endParaRPr lang="en-NZ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C4E0BF-D4F6-4559-AC21-8280C1096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801" y="1322151"/>
            <a:ext cx="7778397" cy="480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40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78556-3570-4E39-8DB4-6DE1BD8F3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Data Exploration</a:t>
            </a:r>
            <a:endParaRPr lang="en-NZ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A42249-D3FA-4397-B692-846210C7D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329" y="1327354"/>
            <a:ext cx="7779342" cy="480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42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Sentiment Analysis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 descr="A picture containing fabric, towel, refrigerator&#10;&#10;Description automatically generated">
            <a:extLst>
              <a:ext uri="{FF2B5EF4-FFF2-40B4-BE49-F238E27FC236}">
                <a16:creationId xmlns:a16="http://schemas.microsoft.com/office/drawing/2014/main" id="{8FA30601-2C0C-49DD-8D18-B0E7782B0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9" b="89872" l="3095" r="98452">
                        <a14:foregroundMark x1="93095" y1="39464" x2="91310" y2="60186"/>
                        <a14:foregroundMark x1="95595" y1="39464" x2="89643" y2="43423"/>
                        <a14:foregroundMark x1="89643" y1="43423" x2="94881" y2="46449"/>
                        <a14:foregroundMark x1="97619" y1="55297" x2="98571" y2="56228"/>
                        <a14:foregroundMark x1="74881" y1="42841" x2="75476" y2="57742"/>
                        <a14:foregroundMark x1="75476" y1="57742" x2="74762" y2="61932"/>
                        <a14:foregroundMark x1="57619" y1="51921" x2="58333" y2="58673"/>
                        <a14:foregroundMark x1="39762" y1="59837" x2="36786" y2="60186"/>
                        <a14:foregroundMark x1="22262" y1="61234" x2="20833" y2="62631"/>
                        <a14:foregroundMark x1="3095" y1="60768" x2="3095" y2="60768"/>
                        <a14:foregroundMark x1="53571" y1="50524" x2="59762" y2="54482"/>
                        <a14:foregroundMark x1="59762" y1="54482" x2="60238" y2="55646"/>
                        <a14:foregroundMark x1="55119" y1="57043" x2="55952" y2="57043"/>
                        <a14:foregroundMark x1="73214" y1="55879" x2="73929" y2="57509"/>
                        <a14:foregroundMark x1="79048" y1="50291" x2="74881" y2="56112"/>
                        <a14:foregroundMark x1="74881" y1="56112" x2="75714" y2="56810"/>
                        <a14:foregroundMark x1="74762" y1="57159" x2="75238" y2="56345"/>
                        <a14:foregroundMark x1="72143" y1="56577" x2="72262" y2="58673"/>
                        <a14:foregroundMark x1="89167" y1="56577" x2="88810" y2="58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927" b="31411"/>
          <a:stretch/>
        </p:blipFill>
        <p:spPr>
          <a:xfrm>
            <a:off x="265116" y="4841833"/>
            <a:ext cx="3933258" cy="15550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C22F4A-4AF7-484F-BB35-51227FCD3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6030" y="2985539"/>
            <a:ext cx="4661330" cy="217528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A614B56-0CDB-4E5C-AA38-27F76C573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NZ" dirty="0">
                <a:latin typeface="Rockwell Light" panose="02040303020102020203" pitchFamily="18" charset="0"/>
              </a:rPr>
              <a:t>Last minute clean with deleted comments</a:t>
            </a:r>
          </a:p>
          <a:p>
            <a:r>
              <a:rPr lang="en-NZ" dirty="0">
                <a:latin typeface="Rockwell Light" panose="02040303020102020203" pitchFamily="18" charset="0"/>
              </a:rPr>
              <a:t>Used common values in </a:t>
            </a:r>
            <a:r>
              <a:rPr lang="en-NZ" dirty="0" err="1">
                <a:latin typeface="Rockwell Light" panose="02040303020102020203" pitchFamily="18" charset="0"/>
              </a:rPr>
              <a:t>vader</a:t>
            </a:r>
            <a:r>
              <a:rPr lang="en-NZ" dirty="0">
                <a:latin typeface="Rockwell Light" panose="02040303020102020203" pitchFamily="18" charset="0"/>
              </a:rPr>
              <a:t> </a:t>
            </a:r>
            <a:r>
              <a:rPr lang="en-NZ" dirty="0" err="1">
                <a:latin typeface="Rockwell Light" panose="02040303020102020203" pitchFamily="18" charset="0"/>
              </a:rPr>
              <a:t>Github</a:t>
            </a:r>
            <a:r>
              <a:rPr lang="en-NZ" dirty="0">
                <a:latin typeface="Rockwell Light" panose="02040303020102020203" pitchFamily="18" charset="0"/>
              </a:rPr>
              <a:t> to subset compound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E410D1-6D78-4CAF-8729-08713ABCB1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2985539"/>
            <a:ext cx="6152313" cy="88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530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Sentiment Analysis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08FB91C-6F10-4132-A682-A657E0AA1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910" y="1347019"/>
            <a:ext cx="7728179" cy="47693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BD7C2B-6250-4962-AD48-C817A94687A8}"/>
              </a:ext>
            </a:extLst>
          </p:cNvPr>
          <p:cNvSpPr txBox="1"/>
          <p:nvPr/>
        </p:nvSpPr>
        <p:spPr>
          <a:xfrm>
            <a:off x="5997678" y="389357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60.2%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30A406-E76A-4D98-ABA7-A45D1496218B}"/>
              </a:ext>
            </a:extLst>
          </p:cNvPr>
          <p:cNvSpPr txBox="1"/>
          <p:nvPr/>
        </p:nvSpPr>
        <p:spPr>
          <a:xfrm>
            <a:off x="4305794" y="3524242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24.5%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858F38-386B-4279-A7A3-DB8CA77262A1}"/>
              </a:ext>
            </a:extLst>
          </p:cNvPr>
          <p:cNvSpPr txBox="1"/>
          <p:nvPr/>
        </p:nvSpPr>
        <p:spPr>
          <a:xfrm>
            <a:off x="4685064" y="2359518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15.3%</a:t>
            </a:r>
          </a:p>
        </p:txBody>
      </p:sp>
    </p:spTree>
    <p:extLst>
      <p:ext uri="{BB962C8B-B14F-4D97-AF65-F5344CB8AC3E}">
        <p14:creationId xmlns:p14="http://schemas.microsoft.com/office/powerpoint/2010/main" val="3209266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8931"/>
            <a:ext cx="10515600" cy="1325563"/>
          </a:xfrm>
        </p:spPr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Sentiment Analysis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5FD243-14F1-43B5-9FF4-FAA308FA3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174" y="1091390"/>
            <a:ext cx="8141651" cy="502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175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Interests and Hobbies</a:t>
            </a:r>
            <a:endParaRPr lang="en-US" dirty="0">
              <a:latin typeface="Rockwell Light" panose="020403030201020202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Rockwell Light" panose="02040303020102020203" pitchFamily="18" charset="0"/>
              </a:rPr>
              <a:t>Stardew Valley (Farming + more!)</a:t>
            </a:r>
          </a:p>
          <a:p>
            <a:pPr algn="l"/>
            <a:r>
              <a:rPr lang="en-US" dirty="0" err="1">
                <a:latin typeface="Rockwell Light" panose="02040303020102020203" pitchFamily="18" charset="0"/>
              </a:rPr>
              <a:t>Teamfight</a:t>
            </a:r>
            <a:r>
              <a:rPr lang="en-US" dirty="0">
                <a:latin typeface="Rockwell Light" panose="02040303020102020203" pitchFamily="18" charset="0"/>
              </a:rPr>
              <a:t> Tactics (Auto Battler)</a:t>
            </a:r>
          </a:p>
          <a:p>
            <a:pPr algn="l"/>
            <a:r>
              <a:rPr lang="en-US" dirty="0" err="1">
                <a:latin typeface="Rockwell Light" panose="02040303020102020203" pitchFamily="18" charset="0"/>
              </a:rPr>
              <a:t>Valorant</a:t>
            </a:r>
            <a:r>
              <a:rPr lang="en-US" dirty="0">
                <a:latin typeface="Rockwell Light" panose="02040303020102020203" pitchFamily="18" charset="0"/>
              </a:rPr>
              <a:t> (First Person Shooter)</a:t>
            </a:r>
          </a:p>
          <a:p>
            <a:pPr algn="l"/>
            <a:r>
              <a:rPr lang="en-US" dirty="0">
                <a:latin typeface="Rockwell Light" panose="02040303020102020203" pitchFamily="18" charset="0"/>
              </a:rPr>
              <a:t>Data Visualization</a:t>
            </a:r>
          </a:p>
          <a:p>
            <a:pPr algn="l"/>
            <a:r>
              <a:rPr lang="en-US" dirty="0">
                <a:latin typeface="Rockwell Light" panose="02040303020102020203" pitchFamily="18" charset="0"/>
              </a:rPr>
              <a:t>Creating Future Technology</a:t>
            </a:r>
          </a:p>
        </p:txBody>
      </p:sp>
      <p:pic>
        <p:nvPicPr>
          <p:cNvPr id="4" name="Picture 3" descr="A picture containing fabric, towel, refrigerator&#10;&#10;Description automatically generated">
            <a:extLst>
              <a:ext uri="{FF2B5EF4-FFF2-40B4-BE49-F238E27FC236}">
                <a16:creationId xmlns:a16="http://schemas.microsoft.com/office/drawing/2014/main" id="{F0A74DE1-0CA1-46D3-AFE9-B91FEC6947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9" b="89872" l="3095" r="98452">
                        <a14:foregroundMark x1="93095" y1="39464" x2="91310" y2="60186"/>
                        <a14:foregroundMark x1="95595" y1="39464" x2="89643" y2="43423"/>
                        <a14:foregroundMark x1="89643" y1="43423" x2="94881" y2="46449"/>
                        <a14:foregroundMark x1="97619" y1="55297" x2="98571" y2="56228"/>
                        <a14:foregroundMark x1="74881" y1="42841" x2="75476" y2="57742"/>
                        <a14:foregroundMark x1="75476" y1="57742" x2="74762" y2="61932"/>
                        <a14:foregroundMark x1="57619" y1="51921" x2="58333" y2="58673"/>
                        <a14:foregroundMark x1="39762" y1="59837" x2="36786" y2="60186"/>
                        <a14:foregroundMark x1="22262" y1="61234" x2="20833" y2="62631"/>
                        <a14:foregroundMark x1="3095" y1="60768" x2="3095" y2="60768"/>
                        <a14:foregroundMark x1="53571" y1="50524" x2="59762" y2="54482"/>
                        <a14:foregroundMark x1="59762" y1="54482" x2="60238" y2="55646"/>
                        <a14:foregroundMark x1="55119" y1="57043" x2="55952" y2="57043"/>
                        <a14:foregroundMark x1="73214" y1="55879" x2="73929" y2="57509"/>
                        <a14:foregroundMark x1="79048" y1="50291" x2="74881" y2="56112"/>
                        <a14:foregroundMark x1="74881" y1="56112" x2="75714" y2="56810"/>
                        <a14:foregroundMark x1="74762" y1="57159" x2="75238" y2="56345"/>
                        <a14:foregroundMark x1="72143" y1="56577" x2="72262" y2="58673"/>
                        <a14:foregroundMark x1="89167" y1="56577" x2="88810" y2="58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927" b="31411"/>
          <a:stretch/>
        </p:blipFill>
        <p:spPr>
          <a:xfrm>
            <a:off x="265116" y="4841833"/>
            <a:ext cx="3933258" cy="1555071"/>
          </a:xfrm>
          <a:prstGeom prst="rect">
            <a:avLst/>
          </a:prstGeom>
        </p:spPr>
      </p:pic>
      <p:pic>
        <p:nvPicPr>
          <p:cNvPr id="6" name="Picture 5" descr="A picture containing cake&#10;&#10;Description automatically generated">
            <a:extLst>
              <a:ext uri="{FF2B5EF4-FFF2-40B4-BE49-F238E27FC236}">
                <a16:creationId xmlns:a16="http://schemas.microsoft.com/office/drawing/2014/main" id="{CDE96322-6AC3-4F6C-A97F-0708577845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594" y="201177"/>
            <a:ext cx="2539222" cy="2809014"/>
          </a:xfrm>
          <a:prstGeom prst="rect">
            <a:avLst/>
          </a:prstGeom>
        </p:spPr>
      </p:pic>
      <p:pic>
        <p:nvPicPr>
          <p:cNvPr id="8" name="Picture 7" descr="A person wearing a costume&#10;&#10;Description automatically generated">
            <a:extLst>
              <a:ext uri="{FF2B5EF4-FFF2-40B4-BE49-F238E27FC236}">
                <a16:creationId xmlns:a16="http://schemas.microsoft.com/office/drawing/2014/main" id="{4A09C97E-0A74-4D9E-AD1A-1D29A5BF2B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884" y="3592163"/>
            <a:ext cx="1685864" cy="2584800"/>
          </a:xfrm>
          <a:prstGeom prst="rect">
            <a:avLst/>
          </a:prstGeom>
        </p:spPr>
      </p:pic>
      <p:pic>
        <p:nvPicPr>
          <p:cNvPr id="10" name="Picture 9" descr="A picture containing colorful&#10;&#10;Description automatically generated">
            <a:extLst>
              <a:ext uri="{FF2B5EF4-FFF2-40B4-BE49-F238E27FC236}">
                <a16:creationId xmlns:a16="http://schemas.microsoft.com/office/drawing/2014/main" id="{769778D6-BF91-4B27-8072-100B11B488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975" y="3174139"/>
            <a:ext cx="2734393" cy="2343765"/>
          </a:xfrm>
          <a:prstGeom prst="rect">
            <a:avLst/>
          </a:prstGeom>
        </p:spPr>
      </p:pic>
      <p:pic>
        <p:nvPicPr>
          <p:cNvPr id="12" name="Picture 11" descr="A close up of a person&#10;&#10;Description automatically generated">
            <a:extLst>
              <a:ext uri="{FF2B5EF4-FFF2-40B4-BE49-F238E27FC236}">
                <a16:creationId xmlns:a16="http://schemas.microsoft.com/office/drawing/2014/main" id="{E1F26F82-3DC4-42F5-AB6D-3D2888294B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077" b="90000" l="10000" r="90000">
                        <a14:foregroundMark x1="54556" y1="8077" x2="45667" y2="82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579" y="3592163"/>
            <a:ext cx="1801580" cy="104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50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8931"/>
            <a:ext cx="10515600" cy="1325563"/>
          </a:xfrm>
        </p:spPr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Sentiment Analysis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BA17A7-5267-4899-A398-24E9F9C74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884" y="1056678"/>
            <a:ext cx="8166231" cy="503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657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8931"/>
            <a:ext cx="10515600" cy="1325563"/>
          </a:xfrm>
        </p:spPr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Sentiment Analysis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C251E7-AA8A-4356-8DD5-39D81CCCF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49" y="1424494"/>
            <a:ext cx="10388551" cy="401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47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942" y="2269277"/>
            <a:ext cx="10515600" cy="1325563"/>
          </a:xfrm>
        </p:spPr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Sentiment Analysis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520A6-A6E2-43CE-AC01-31F76694A454}"/>
              </a:ext>
            </a:extLst>
          </p:cNvPr>
          <p:cNvSpPr txBox="1">
            <a:spLocks/>
          </p:cNvSpPr>
          <p:nvPr/>
        </p:nvSpPr>
        <p:spPr>
          <a:xfrm>
            <a:off x="-1120876" y="3169098"/>
            <a:ext cx="9144000" cy="5198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2800" dirty="0">
                <a:latin typeface="Rockwell Light" panose="02040303020102020203" pitchFamily="18" charset="0"/>
              </a:rPr>
              <a:t>Most Positive Post Replies (79% pos)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12DA2B-2B72-4371-AED8-109D4E29B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259" y="1"/>
            <a:ext cx="5418742" cy="617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261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8931"/>
            <a:ext cx="10515600" cy="1325563"/>
          </a:xfrm>
        </p:spPr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Sentiment Analysis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520A6-A6E2-43CE-AC01-31F76694A454}"/>
              </a:ext>
            </a:extLst>
          </p:cNvPr>
          <p:cNvSpPr txBox="1">
            <a:spLocks/>
          </p:cNvSpPr>
          <p:nvPr/>
        </p:nvSpPr>
        <p:spPr>
          <a:xfrm>
            <a:off x="-432620" y="1032509"/>
            <a:ext cx="9144000" cy="5198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2800" dirty="0">
                <a:latin typeface="Rockwell Light" panose="02040303020102020203" pitchFamily="18" charset="0"/>
              </a:rPr>
              <a:t>Most Positive Post Replies (79% pos)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8CE58A-D814-4A6A-A0D2-B9371DDDB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504" y="2141615"/>
            <a:ext cx="3954334" cy="20434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1A9E3A-9C04-494E-A2AC-339FAEA91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338" y="2358072"/>
            <a:ext cx="6686083" cy="1383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B566D0-6086-49E1-A88C-740FE5B1E6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14684"/>
            <a:ext cx="5737242" cy="17728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CCDA09-37E3-40D1-BE80-CEF8053B02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8745" y="4042410"/>
            <a:ext cx="6188892" cy="187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83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34826"/>
            <a:ext cx="10515600" cy="1325563"/>
          </a:xfrm>
        </p:spPr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Sentiment Analysis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520A6-A6E2-43CE-AC01-31F76694A454}"/>
              </a:ext>
            </a:extLst>
          </p:cNvPr>
          <p:cNvSpPr txBox="1">
            <a:spLocks/>
          </p:cNvSpPr>
          <p:nvPr/>
        </p:nvSpPr>
        <p:spPr>
          <a:xfrm>
            <a:off x="-1285459" y="3299577"/>
            <a:ext cx="9144000" cy="5198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2800" dirty="0">
                <a:latin typeface="Rockwell Light" panose="02040303020102020203" pitchFamily="18" charset="0"/>
              </a:rPr>
              <a:t>Most Negative Post Replies (25% neg)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CF79A9-6349-4C23-AF72-889279AAB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082" y="0"/>
            <a:ext cx="5618918" cy="619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861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8931"/>
            <a:ext cx="10515600" cy="1325563"/>
          </a:xfrm>
        </p:spPr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Sentiment Analysis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520A6-A6E2-43CE-AC01-31F76694A454}"/>
              </a:ext>
            </a:extLst>
          </p:cNvPr>
          <p:cNvSpPr txBox="1">
            <a:spLocks/>
          </p:cNvSpPr>
          <p:nvPr/>
        </p:nvSpPr>
        <p:spPr>
          <a:xfrm>
            <a:off x="-432620" y="1032509"/>
            <a:ext cx="9144000" cy="5198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2800" dirty="0">
                <a:latin typeface="Rockwell Light" panose="02040303020102020203" pitchFamily="18" charset="0"/>
              </a:rPr>
              <a:t>Most Negative Post Replies (25% neg)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28B813-E60E-4835-96B9-1B37C6F3F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29" y="1791837"/>
            <a:ext cx="5038888" cy="1109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7FB258-BA91-40D4-91D6-431AC8CD9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8858" y="1783675"/>
            <a:ext cx="6286500" cy="13525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39BF21-1FC0-4C09-A5F7-67CBE3EAF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329" y="3211759"/>
            <a:ext cx="4330203" cy="1109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5D6D87-3302-42AF-8006-69283CB64B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2483" y="4599085"/>
            <a:ext cx="8026819" cy="12500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6F9B5BA-3348-499A-9947-4296B7A733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3780" y="3333481"/>
            <a:ext cx="6461578" cy="98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47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8931"/>
            <a:ext cx="10515600" cy="1325563"/>
          </a:xfrm>
        </p:spPr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Sentiment Analysis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520A6-A6E2-43CE-AC01-31F76694A454}"/>
              </a:ext>
            </a:extLst>
          </p:cNvPr>
          <p:cNvSpPr txBox="1">
            <a:spLocks/>
          </p:cNvSpPr>
          <p:nvPr/>
        </p:nvSpPr>
        <p:spPr>
          <a:xfrm>
            <a:off x="-432620" y="1032509"/>
            <a:ext cx="9144000" cy="5198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2800" dirty="0">
                <a:latin typeface="Rockwell Light" panose="02040303020102020203" pitchFamily="18" charset="0"/>
              </a:rPr>
              <a:t>Highest compound score (0.9987)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8D29D8AE-5351-4565-8912-0BBAF3CAC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latin typeface="Rockwell Light" panose="02040303020102020203" pitchFamily="18" charset="0"/>
              </a:rPr>
              <a:t>“SDV is about having fun”</a:t>
            </a:r>
          </a:p>
          <a:p>
            <a:r>
              <a:rPr lang="en-US" dirty="0">
                <a:latin typeface="Rockwell Light" panose="02040303020102020203" pitchFamily="18" charset="0"/>
              </a:rPr>
              <a:t>“Relaxed nature of the game”</a:t>
            </a:r>
          </a:p>
          <a:p>
            <a:r>
              <a:rPr lang="en-US" dirty="0">
                <a:latin typeface="Rockwell Light" panose="02040303020102020203" pitchFamily="18" charset="0"/>
              </a:rPr>
              <a:t>“Good energy sources are mainly from food”</a:t>
            </a:r>
          </a:p>
          <a:p>
            <a:r>
              <a:rPr lang="en-US" dirty="0">
                <a:latin typeface="Rockwell Light" panose="02040303020102020203" pitchFamily="18" charset="0"/>
              </a:rPr>
              <a:t>“Crops vary in profitably”</a:t>
            </a:r>
          </a:p>
          <a:p>
            <a:r>
              <a:rPr lang="en-US" dirty="0">
                <a:latin typeface="Rockwell Light" panose="02040303020102020203" pitchFamily="18" charset="0"/>
              </a:rPr>
              <a:t>“Good crops”</a:t>
            </a:r>
          </a:p>
          <a:p>
            <a:r>
              <a:rPr lang="en-US" dirty="0">
                <a:latin typeface="Rockwell Light" panose="02040303020102020203" pitchFamily="18" charset="0"/>
              </a:rPr>
              <a:t>“Fishing can we a good way to get money”</a:t>
            </a:r>
          </a:p>
          <a:p>
            <a:r>
              <a:rPr lang="en-US" dirty="0">
                <a:latin typeface="Rockwell Light" panose="02040303020102020203" pitchFamily="18" charset="0"/>
              </a:rPr>
              <a:t>“Find what everyone likes”</a:t>
            </a:r>
          </a:p>
          <a:p>
            <a:r>
              <a:rPr lang="en-US" dirty="0">
                <a:latin typeface="Rockwell Light" panose="02040303020102020203" pitchFamily="18" charset="0"/>
              </a:rPr>
              <a:t>“It is a good way…”</a:t>
            </a:r>
          </a:p>
          <a:p>
            <a:endParaRPr lang="en-US" dirty="0">
              <a:latin typeface="Rockwell Light" panose="02040303020102020203" pitchFamily="18" charset="0"/>
            </a:endParaRPr>
          </a:p>
          <a:p>
            <a:endParaRPr lang="en-US" dirty="0">
              <a:latin typeface="Rockwell Light" panose="020403030201020202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9D7E51-C2A6-44AD-8B0B-A5C17263B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140" y="4093970"/>
            <a:ext cx="3924549" cy="173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23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8931"/>
            <a:ext cx="10515600" cy="1325563"/>
          </a:xfrm>
        </p:spPr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Sentiment Analysis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520A6-A6E2-43CE-AC01-31F76694A454}"/>
              </a:ext>
            </a:extLst>
          </p:cNvPr>
          <p:cNvSpPr txBox="1">
            <a:spLocks/>
          </p:cNvSpPr>
          <p:nvPr/>
        </p:nvSpPr>
        <p:spPr>
          <a:xfrm>
            <a:off x="-432620" y="1032509"/>
            <a:ext cx="9144000" cy="5198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2800" dirty="0">
                <a:latin typeface="Rockwell Light" panose="02040303020102020203" pitchFamily="18" charset="0"/>
              </a:rPr>
              <a:t>Lowest compound score (-0.9864)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8D29D8AE-5351-4565-8912-0BBAF3CAC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latin typeface="Rockwell Light" panose="02040303020102020203" pitchFamily="18" charset="0"/>
              </a:rPr>
              <a:t>“Because enemies can only attack me from…”</a:t>
            </a:r>
          </a:p>
          <a:p>
            <a:r>
              <a:rPr lang="en-US" dirty="0">
                <a:latin typeface="Rockwell Light" panose="02040303020102020203" pitchFamily="18" charset="0"/>
              </a:rPr>
              <a:t>“Where you can shoot at him but he can’t shoot at you”</a:t>
            </a:r>
          </a:p>
          <a:p>
            <a:r>
              <a:rPr lang="en-US" dirty="0">
                <a:latin typeface="Rockwell Light" panose="02040303020102020203" pitchFamily="18" charset="0"/>
              </a:rPr>
              <a:t>“At least one damage upgrade”</a:t>
            </a:r>
          </a:p>
          <a:p>
            <a:r>
              <a:rPr lang="en-US" dirty="0">
                <a:latin typeface="Rockwell Light" panose="02040303020102020203" pitchFamily="18" charset="0"/>
              </a:rPr>
              <a:t>“Is an absolute hell”</a:t>
            </a:r>
          </a:p>
          <a:p>
            <a:r>
              <a:rPr lang="en-US" dirty="0">
                <a:latin typeface="Rockwell Light" panose="02040303020102020203" pitchFamily="18" charset="0"/>
              </a:rPr>
              <a:t>“only 2 enemies”</a:t>
            </a:r>
          </a:p>
          <a:p>
            <a:r>
              <a:rPr lang="en-US" dirty="0">
                <a:latin typeface="Rockwell Light" panose="02040303020102020203" pitchFamily="18" charset="0"/>
              </a:rPr>
              <a:t>“2 hits even with maxed out damage”</a:t>
            </a:r>
          </a:p>
          <a:p>
            <a:r>
              <a:rPr lang="en-US" dirty="0">
                <a:latin typeface="Rockwell Light" panose="02040303020102020203" pitchFamily="18" charset="0"/>
              </a:rPr>
              <a:t>“missed can result in death here”</a:t>
            </a:r>
          </a:p>
          <a:p>
            <a:endParaRPr lang="en-US" dirty="0">
              <a:latin typeface="Rockwell Light" panose="02040303020102020203" pitchFamily="18" charset="0"/>
            </a:endParaRPr>
          </a:p>
          <a:p>
            <a:endParaRPr lang="en-US" dirty="0">
              <a:latin typeface="Rockwell Light" panose="020403030201020202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E57F06-78DD-4895-B114-B1FAE4589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321" y="3350342"/>
            <a:ext cx="6346118" cy="102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25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8931"/>
            <a:ext cx="10515600" cy="1325563"/>
          </a:xfrm>
        </p:spPr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Sentiment Analysis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D2881119-AB5E-4BF8-BBCD-D638E34FC8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5E4B476-004D-443F-9F6B-9115C9ADF4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7" r="10562"/>
          <a:stretch/>
        </p:blipFill>
        <p:spPr>
          <a:xfrm>
            <a:off x="0" y="1336004"/>
            <a:ext cx="6096000" cy="480038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6659068-D8E8-4AAA-B495-3A131E2099A3}"/>
              </a:ext>
            </a:extLst>
          </p:cNvPr>
          <p:cNvSpPr txBox="1">
            <a:spLocks/>
          </p:cNvSpPr>
          <p:nvPr/>
        </p:nvSpPr>
        <p:spPr>
          <a:xfrm>
            <a:off x="1160206" y="998700"/>
            <a:ext cx="9144000" cy="4442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2000" dirty="0">
                <a:latin typeface="Rockwell Light" panose="02040303020102020203" pitchFamily="18" charset="0"/>
              </a:rPr>
              <a:t>TEXTBLOB VS VADER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331AF2-896F-4B27-9C7B-8B8DE4BB4780}"/>
              </a:ext>
            </a:extLst>
          </p:cNvPr>
          <p:cNvSpPr txBox="1"/>
          <p:nvPr/>
        </p:nvSpPr>
        <p:spPr>
          <a:xfrm>
            <a:off x="1359075" y="324551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41%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815639-F0D8-4F08-9544-B10A6D84D757}"/>
              </a:ext>
            </a:extLst>
          </p:cNvPr>
          <p:cNvSpPr txBox="1"/>
          <p:nvPr/>
        </p:nvSpPr>
        <p:spPr>
          <a:xfrm>
            <a:off x="3048000" y="3830534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59%</a:t>
            </a:r>
          </a:p>
        </p:txBody>
      </p:sp>
      <p:pic>
        <p:nvPicPr>
          <p:cNvPr id="14" name="Picture 1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69E91EEA-1E41-4EF3-B937-5B5C1799C4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5" r="10202"/>
          <a:stretch/>
        </p:blipFill>
        <p:spPr>
          <a:xfrm>
            <a:off x="6105832" y="1366997"/>
            <a:ext cx="6086168" cy="47693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25043C8-CE11-42CF-8DC8-14AB211831C7}"/>
              </a:ext>
            </a:extLst>
          </p:cNvPr>
          <p:cNvSpPr txBox="1"/>
          <p:nvPr/>
        </p:nvSpPr>
        <p:spPr>
          <a:xfrm>
            <a:off x="9025779" y="3751691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60.2%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9FBF55-14C5-4782-B04E-4D9862093E8E}"/>
              </a:ext>
            </a:extLst>
          </p:cNvPr>
          <p:cNvSpPr txBox="1"/>
          <p:nvPr/>
        </p:nvSpPr>
        <p:spPr>
          <a:xfrm>
            <a:off x="7351337" y="347178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24.5%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B153A0-4C57-4000-9DC3-A8F4063B4903}"/>
              </a:ext>
            </a:extLst>
          </p:cNvPr>
          <p:cNvSpPr txBox="1"/>
          <p:nvPr/>
        </p:nvSpPr>
        <p:spPr>
          <a:xfrm>
            <a:off x="7838761" y="2474160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15.3%</a:t>
            </a:r>
          </a:p>
        </p:txBody>
      </p:sp>
    </p:spTree>
    <p:extLst>
      <p:ext uri="{BB962C8B-B14F-4D97-AF65-F5344CB8AC3E}">
        <p14:creationId xmlns:p14="http://schemas.microsoft.com/office/powerpoint/2010/main" val="3498213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8931"/>
            <a:ext cx="10515600" cy="1325563"/>
          </a:xfrm>
        </p:spPr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Sentiment Analysis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D2881119-AB5E-4BF8-BBCD-D638E34FC8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6BC1516-EEC6-42E4-9357-F6ABE2AB2E94}"/>
              </a:ext>
            </a:extLst>
          </p:cNvPr>
          <p:cNvSpPr txBox="1">
            <a:spLocks/>
          </p:cNvSpPr>
          <p:nvPr/>
        </p:nvSpPr>
        <p:spPr>
          <a:xfrm>
            <a:off x="838200" y="980218"/>
            <a:ext cx="4783394" cy="4442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2000" dirty="0">
                <a:latin typeface="Rockwell Light" panose="02040303020102020203" pitchFamily="18" charset="0"/>
              </a:rPr>
              <a:t>Reply differences between two packages</a:t>
            </a:r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89B3D7DD-4875-40A6-A032-FB8482A493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919121"/>
              </p:ext>
            </p:extLst>
          </p:nvPr>
        </p:nvGraphicFramePr>
        <p:xfrm>
          <a:off x="838200" y="1535744"/>
          <a:ext cx="10515600" cy="42720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93443400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93035275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747303356"/>
                    </a:ext>
                  </a:extLst>
                </a:gridCol>
              </a:tblGrid>
              <a:tr h="7059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dirty="0"/>
                        <a:t>Reply</a:t>
                      </a:r>
                    </a:p>
                    <a:p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dirty="0"/>
                        <a:t>Vader</a:t>
                      </a:r>
                    </a:p>
                    <a:p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dirty="0" err="1"/>
                        <a:t>Textblob</a:t>
                      </a:r>
                      <a:endParaRPr lang="en-NZ" dirty="0"/>
                    </a:p>
                    <a:p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809459"/>
                  </a:ext>
                </a:extLst>
              </a:tr>
              <a:tr h="6097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dirty="0"/>
                        <a:t>If I divorce will my ex spouse dislike me? I just hate the nursery room.</a:t>
                      </a:r>
                    </a:p>
                    <a:p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-0.7430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dirty="0" err="1"/>
                        <a:t>pos</a:t>
                      </a:r>
                      <a:endParaRPr lang="en-NZ" dirty="0"/>
                    </a:p>
                    <a:p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111674"/>
                  </a:ext>
                </a:extLst>
              </a:tr>
              <a:tr h="12134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dirty="0"/>
                        <a:t>What happens if you’re dating 2 ppl same time and you marry one of them? Do you break up after ceremony and drop hearts or still dating unless you manually break up?</a:t>
                      </a:r>
                    </a:p>
                    <a:p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0.7476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neg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456842"/>
                  </a:ext>
                </a:extLst>
              </a:tr>
              <a:tr h="408992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Where do I get green tea from? </a:t>
                      </a:r>
                      <a:r>
                        <a:rPr lang="en-GB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AmI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missing it or something?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-0.3736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 err="1"/>
                        <a:t>pos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077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2062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F1500FA-D76E-48C2-A4AF-D8B5C59502F7}"/>
              </a:ext>
            </a:extLst>
          </p:cNvPr>
          <p:cNvSpPr txBox="1">
            <a:spLocks/>
          </p:cNvSpPr>
          <p:nvPr/>
        </p:nvSpPr>
        <p:spPr>
          <a:xfrm>
            <a:off x="-727587" y="1844614"/>
            <a:ext cx="9144000" cy="1890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7200" dirty="0">
                <a:latin typeface="Rockwell Extra Bold" panose="02060903040505020403" pitchFamily="18" charset="0"/>
              </a:rPr>
              <a:t>Data Science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B133E73-93D4-48FE-99D0-6206A47D11D2}"/>
              </a:ext>
            </a:extLst>
          </p:cNvPr>
          <p:cNvSpPr txBox="1">
            <a:spLocks/>
          </p:cNvSpPr>
          <p:nvPr/>
        </p:nvSpPr>
        <p:spPr>
          <a:xfrm>
            <a:off x="-727587" y="3169098"/>
            <a:ext cx="9144000" cy="5198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2800" dirty="0">
                <a:latin typeface="Rockwell Light" panose="02040303020102020203" pitchFamily="18" charset="0"/>
              </a:rPr>
              <a:t>The search for greatness</a:t>
            </a:r>
          </a:p>
        </p:txBody>
      </p:sp>
      <p:pic>
        <p:nvPicPr>
          <p:cNvPr id="13" name="Picture 1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F8D1BD5-2834-42C6-BAFF-DFD75A9B8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202" y="557176"/>
            <a:ext cx="4414682" cy="5223843"/>
          </a:xfrm>
          <a:prstGeom prst="rect">
            <a:avLst/>
          </a:prstGeom>
        </p:spPr>
      </p:pic>
      <p:pic>
        <p:nvPicPr>
          <p:cNvPr id="14" name="Picture 13" descr="A picture containing fabric, towel, refrigerator&#10;&#10;Description automatically generated">
            <a:extLst>
              <a:ext uri="{FF2B5EF4-FFF2-40B4-BE49-F238E27FC236}">
                <a16:creationId xmlns:a16="http://schemas.microsoft.com/office/drawing/2014/main" id="{F3D868EB-7BB9-4F21-9DC3-3E9DD1F947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9" b="89872" l="3095" r="98452">
                        <a14:foregroundMark x1="93095" y1="39464" x2="91310" y2="60186"/>
                        <a14:foregroundMark x1="95595" y1="39464" x2="89643" y2="43423"/>
                        <a14:foregroundMark x1="89643" y1="43423" x2="94881" y2="46449"/>
                        <a14:foregroundMark x1="97619" y1="55297" x2="98571" y2="56228"/>
                        <a14:foregroundMark x1="74881" y1="42841" x2="75476" y2="57742"/>
                        <a14:foregroundMark x1="75476" y1="57742" x2="74762" y2="61932"/>
                        <a14:foregroundMark x1="57619" y1="51921" x2="58333" y2="58673"/>
                        <a14:foregroundMark x1="39762" y1="59837" x2="36786" y2="60186"/>
                        <a14:foregroundMark x1="22262" y1="61234" x2="20833" y2="62631"/>
                        <a14:foregroundMark x1="3095" y1="60768" x2="3095" y2="60768"/>
                        <a14:foregroundMark x1="53571" y1="50524" x2="59762" y2="54482"/>
                        <a14:foregroundMark x1="59762" y1="54482" x2="60238" y2="55646"/>
                        <a14:foregroundMark x1="55119" y1="57043" x2="55952" y2="57043"/>
                        <a14:foregroundMark x1="73214" y1="55879" x2="73929" y2="57509"/>
                        <a14:foregroundMark x1="79048" y1="50291" x2="74881" y2="56112"/>
                        <a14:foregroundMark x1="74881" y1="56112" x2="75714" y2="56810"/>
                        <a14:foregroundMark x1="74762" y1="57159" x2="75238" y2="56345"/>
                        <a14:foregroundMark x1="72143" y1="56577" x2="72262" y2="58673"/>
                        <a14:foregroundMark x1="89167" y1="56577" x2="88810" y2="58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927" b="31411"/>
          <a:stretch/>
        </p:blipFill>
        <p:spPr>
          <a:xfrm>
            <a:off x="265116" y="4841833"/>
            <a:ext cx="3933258" cy="15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2917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8931"/>
            <a:ext cx="10515600" cy="1325563"/>
          </a:xfrm>
        </p:spPr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Data/Sentimental Analysis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8D29D8AE-5351-4565-8912-0BBAF3CAC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latin typeface="Rockwell Light" panose="02040303020102020203" pitchFamily="18" charset="0"/>
              </a:rPr>
              <a:t>Too many game related terms for sentimental analysis</a:t>
            </a:r>
          </a:p>
          <a:p>
            <a:r>
              <a:rPr lang="en-US" dirty="0">
                <a:latin typeface="Rockwell Light" panose="02040303020102020203" pitchFamily="18" charset="0"/>
              </a:rPr>
              <a:t>Have a different subreddit for game suggestions</a:t>
            </a:r>
          </a:p>
          <a:p>
            <a:r>
              <a:rPr lang="en-US" dirty="0">
                <a:latin typeface="Rockwell Light" panose="02040303020102020203" pitchFamily="18" charset="0"/>
              </a:rPr>
              <a:t>Alert the developer when the post gets a certain number of upvotes </a:t>
            </a:r>
          </a:p>
          <a:p>
            <a:r>
              <a:rPr lang="en-US" dirty="0">
                <a:latin typeface="Rockwell Light" panose="02040303020102020203" pitchFamily="18" charset="0"/>
              </a:rPr>
              <a:t>Taking the top posts per week</a:t>
            </a:r>
          </a:p>
          <a:p>
            <a:endParaRPr lang="en-US" dirty="0">
              <a:latin typeface="Rockwell Light" panose="02040303020102020203" pitchFamily="18" charset="0"/>
            </a:endParaRPr>
          </a:p>
          <a:p>
            <a:endParaRPr lang="en-US" dirty="0">
              <a:latin typeface="Rockwell Light" panose="02040303020102020203" pitchFamily="18" charset="0"/>
            </a:endParaRPr>
          </a:p>
          <a:p>
            <a:endParaRPr lang="en-US" dirty="0">
              <a:latin typeface="Rockwell Light" panose="02040303020102020203" pitchFamily="18" charset="0"/>
            </a:endParaRPr>
          </a:p>
          <a:p>
            <a:endParaRPr lang="en-US" dirty="0">
              <a:latin typeface="Rockwell Light" panose="02040303020102020203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89D916F-7F37-4429-AEC4-77F8182E0170}"/>
              </a:ext>
            </a:extLst>
          </p:cNvPr>
          <p:cNvSpPr txBox="1">
            <a:spLocks/>
          </p:cNvSpPr>
          <p:nvPr/>
        </p:nvSpPr>
        <p:spPr>
          <a:xfrm>
            <a:off x="-934064" y="375874"/>
            <a:ext cx="5220929" cy="10486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2000" dirty="0">
                <a:latin typeface="Rockwell Light" panose="02040303020102020203" pitchFamily="18" charset="0"/>
              </a:rPr>
              <a:t>NEXT STEPS</a:t>
            </a:r>
          </a:p>
        </p:txBody>
      </p:sp>
      <p:pic>
        <p:nvPicPr>
          <p:cNvPr id="7" name="Picture 6" descr="A picture containing fabric, towel, refrigerator&#10;&#10;Description automatically generated">
            <a:extLst>
              <a:ext uri="{FF2B5EF4-FFF2-40B4-BE49-F238E27FC236}">
                <a16:creationId xmlns:a16="http://schemas.microsoft.com/office/drawing/2014/main" id="{1925DAE7-F189-42FD-BF77-102E5693B9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9" b="89872" l="3095" r="98452">
                        <a14:foregroundMark x1="93095" y1="39464" x2="91310" y2="60186"/>
                        <a14:foregroundMark x1="95595" y1="39464" x2="89643" y2="43423"/>
                        <a14:foregroundMark x1="89643" y1="43423" x2="94881" y2="46449"/>
                        <a14:foregroundMark x1="97619" y1="55297" x2="98571" y2="56228"/>
                        <a14:foregroundMark x1="74881" y1="42841" x2="75476" y2="57742"/>
                        <a14:foregroundMark x1="75476" y1="57742" x2="74762" y2="61932"/>
                        <a14:foregroundMark x1="57619" y1="51921" x2="58333" y2="58673"/>
                        <a14:foregroundMark x1="39762" y1="59837" x2="36786" y2="60186"/>
                        <a14:foregroundMark x1="22262" y1="61234" x2="20833" y2="62631"/>
                        <a14:foregroundMark x1="3095" y1="60768" x2="3095" y2="60768"/>
                        <a14:foregroundMark x1="53571" y1="50524" x2="59762" y2="54482"/>
                        <a14:foregroundMark x1="59762" y1="54482" x2="60238" y2="55646"/>
                        <a14:foregroundMark x1="55119" y1="57043" x2="55952" y2="57043"/>
                        <a14:foregroundMark x1="73214" y1="55879" x2="73929" y2="57509"/>
                        <a14:foregroundMark x1="79048" y1="50291" x2="74881" y2="56112"/>
                        <a14:foregroundMark x1="74881" y1="56112" x2="75714" y2="56810"/>
                        <a14:foregroundMark x1="74762" y1="57159" x2="75238" y2="56345"/>
                        <a14:foregroundMark x1="72143" y1="56577" x2="72262" y2="58673"/>
                        <a14:foregroundMark x1="89167" y1="56577" x2="88810" y2="58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927" b="31411"/>
          <a:stretch/>
        </p:blipFill>
        <p:spPr>
          <a:xfrm>
            <a:off x="265116" y="4841833"/>
            <a:ext cx="3933258" cy="155507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2BC3851C-C534-4861-947F-5512F73D33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143" y="4485759"/>
            <a:ext cx="2542795" cy="191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6934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Kaggle Challenge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 descr="A picture containing fabric, towel, refrigerator&#10;&#10;Description automatically generated">
            <a:extLst>
              <a:ext uri="{FF2B5EF4-FFF2-40B4-BE49-F238E27FC236}">
                <a16:creationId xmlns:a16="http://schemas.microsoft.com/office/drawing/2014/main" id="{9AB03840-692C-4478-BA2D-9129794E0A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9" b="89872" l="3095" r="98452">
                        <a14:foregroundMark x1="93095" y1="39464" x2="91310" y2="60186"/>
                        <a14:foregroundMark x1="95595" y1="39464" x2="89643" y2="43423"/>
                        <a14:foregroundMark x1="89643" y1="43423" x2="94881" y2="46449"/>
                        <a14:foregroundMark x1="97619" y1="55297" x2="98571" y2="56228"/>
                        <a14:foregroundMark x1="74881" y1="42841" x2="75476" y2="57742"/>
                        <a14:foregroundMark x1="75476" y1="57742" x2="74762" y2="61932"/>
                        <a14:foregroundMark x1="57619" y1="51921" x2="58333" y2="58673"/>
                        <a14:foregroundMark x1="39762" y1="59837" x2="36786" y2="60186"/>
                        <a14:foregroundMark x1="22262" y1="61234" x2="20833" y2="62631"/>
                        <a14:foregroundMark x1="3095" y1="60768" x2="3095" y2="60768"/>
                        <a14:foregroundMark x1="53571" y1="50524" x2="59762" y2="54482"/>
                        <a14:foregroundMark x1="59762" y1="54482" x2="60238" y2="55646"/>
                        <a14:foregroundMark x1="55119" y1="57043" x2="55952" y2="57043"/>
                        <a14:foregroundMark x1="73214" y1="55879" x2="73929" y2="57509"/>
                        <a14:foregroundMark x1="79048" y1="50291" x2="74881" y2="56112"/>
                        <a14:foregroundMark x1="74881" y1="56112" x2="75714" y2="56810"/>
                        <a14:foregroundMark x1="74762" y1="57159" x2="75238" y2="56345"/>
                        <a14:foregroundMark x1="72143" y1="56577" x2="72262" y2="58673"/>
                        <a14:foregroundMark x1="89167" y1="56577" x2="88810" y2="58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927" b="31411"/>
          <a:stretch/>
        </p:blipFill>
        <p:spPr>
          <a:xfrm>
            <a:off x="265116" y="4841833"/>
            <a:ext cx="3933258" cy="1555071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E68B7B3-228F-43C2-8357-08AB2FBA6F8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Rockwell Light" panose="02040303020102020203" pitchFamily="18" charset="0"/>
              </a:rPr>
              <a:t>Tutorial was great</a:t>
            </a:r>
          </a:p>
          <a:p>
            <a:r>
              <a:rPr lang="en-US" dirty="0">
                <a:latin typeface="Rockwell Light" panose="02040303020102020203" pitchFamily="18" charset="0"/>
              </a:rPr>
              <a:t>Exposure to Python packages</a:t>
            </a:r>
          </a:p>
          <a:p>
            <a:endParaRPr lang="en-US" dirty="0">
              <a:latin typeface="Rockwell Light" panose="02040303020102020203" pitchFamily="18" charset="0"/>
            </a:endParaRP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62B7D477-C3A2-4212-A288-87D2C33A1E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493" y="4153694"/>
            <a:ext cx="4540391" cy="17536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95498B-63BE-440B-B544-4BC22046BC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2390" y="3173004"/>
            <a:ext cx="2978123" cy="705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01B79C-F916-44A4-A129-636BD24977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1875" y="1716559"/>
            <a:ext cx="3971925" cy="1181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D8E8B4-45DE-45A8-8792-E31571E1F2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1358" y="3576574"/>
            <a:ext cx="4774642" cy="129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045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Advanced Requirements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10B0A1-802C-4D66-808F-45B2B10B7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387" y="1624062"/>
            <a:ext cx="9039225" cy="40005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DAF84E0-1A9B-4EC5-8291-6E6B8C8B82AE}"/>
              </a:ext>
            </a:extLst>
          </p:cNvPr>
          <p:cNvSpPr txBox="1">
            <a:spLocks/>
          </p:cNvSpPr>
          <p:nvPr/>
        </p:nvSpPr>
        <p:spPr>
          <a:xfrm>
            <a:off x="838200" y="156507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Rockwell Light" panose="02040303020102020203" pitchFamily="18" charset="0"/>
              </a:rPr>
              <a:t>1)</a:t>
            </a:r>
          </a:p>
          <a:p>
            <a:r>
              <a:rPr lang="en-US" dirty="0">
                <a:latin typeface="Rockwell Light" panose="02040303020102020203" pitchFamily="18" charset="0"/>
              </a:rPr>
              <a:t>2)</a:t>
            </a:r>
          </a:p>
          <a:p>
            <a:endParaRPr lang="en-US" dirty="0">
              <a:latin typeface="Rockwell Light" panose="020403030201020202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44E7CB-987E-4297-AA8F-126EAA7EE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059" y="2153725"/>
            <a:ext cx="4038600" cy="485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298FC9-4CE6-4733-B59B-F67A3F3E6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6387" y="2639500"/>
            <a:ext cx="7429500" cy="419100"/>
          </a:xfrm>
          <a:prstGeom prst="rect">
            <a:avLst/>
          </a:prstGeom>
        </p:spPr>
      </p:pic>
      <p:pic>
        <p:nvPicPr>
          <p:cNvPr id="10" name="Picture 9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764CBE22-F0B5-4696-B8A1-145B09C14CF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0" r="10927"/>
          <a:stretch/>
        </p:blipFill>
        <p:spPr>
          <a:xfrm>
            <a:off x="5230301" y="3125275"/>
            <a:ext cx="3736257" cy="2967442"/>
          </a:xfrm>
          <a:prstGeom prst="rect">
            <a:avLst/>
          </a:prstGeom>
        </p:spPr>
      </p:pic>
      <p:pic>
        <p:nvPicPr>
          <p:cNvPr id="11" name="Picture 10" descr="A picture containing fabric, towel, refrigerator&#10;&#10;Description automatically generated">
            <a:extLst>
              <a:ext uri="{FF2B5EF4-FFF2-40B4-BE49-F238E27FC236}">
                <a16:creationId xmlns:a16="http://schemas.microsoft.com/office/drawing/2014/main" id="{DE9D0823-EFAC-4324-B323-68A147BD44D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79" b="89872" l="3095" r="98452">
                        <a14:foregroundMark x1="93095" y1="39464" x2="91310" y2="60186"/>
                        <a14:foregroundMark x1="95595" y1="39464" x2="89643" y2="43423"/>
                        <a14:foregroundMark x1="89643" y1="43423" x2="94881" y2="46449"/>
                        <a14:foregroundMark x1="97619" y1="55297" x2="98571" y2="56228"/>
                        <a14:foregroundMark x1="74881" y1="42841" x2="75476" y2="57742"/>
                        <a14:foregroundMark x1="75476" y1="57742" x2="74762" y2="61932"/>
                        <a14:foregroundMark x1="57619" y1="51921" x2="58333" y2="58673"/>
                        <a14:foregroundMark x1="39762" y1="59837" x2="36786" y2="60186"/>
                        <a14:foregroundMark x1="22262" y1="61234" x2="20833" y2="62631"/>
                        <a14:foregroundMark x1="3095" y1="60768" x2="3095" y2="60768"/>
                        <a14:foregroundMark x1="53571" y1="50524" x2="59762" y2="54482"/>
                        <a14:foregroundMark x1="59762" y1="54482" x2="60238" y2="55646"/>
                        <a14:foregroundMark x1="55119" y1="57043" x2="55952" y2="57043"/>
                        <a14:foregroundMark x1="73214" y1="55879" x2="73929" y2="57509"/>
                        <a14:foregroundMark x1="79048" y1="50291" x2="74881" y2="56112"/>
                        <a14:foregroundMark x1="74881" y1="56112" x2="75714" y2="56810"/>
                        <a14:foregroundMark x1="74762" y1="57159" x2="75238" y2="56345"/>
                        <a14:foregroundMark x1="72143" y1="56577" x2="72262" y2="58673"/>
                        <a14:foregroundMark x1="89167" y1="56577" x2="88810" y2="58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927" b="31411"/>
          <a:stretch/>
        </p:blipFill>
        <p:spPr>
          <a:xfrm>
            <a:off x="265116" y="4841833"/>
            <a:ext cx="3933258" cy="15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655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7628"/>
            <a:ext cx="10515600" cy="1325563"/>
          </a:xfrm>
        </p:spPr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Sentiment Analysis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08FB91C-6F10-4132-A682-A657E0AA16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5" r="10202"/>
          <a:stretch/>
        </p:blipFill>
        <p:spPr>
          <a:xfrm>
            <a:off x="110612" y="1324213"/>
            <a:ext cx="6086168" cy="47693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BD7C2B-6250-4962-AD48-C817A94687A8}"/>
              </a:ext>
            </a:extLst>
          </p:cNvPr>
          <p:cNvSpPr txBox="1"/>
          <p:nvPr/>
        </p:nvSpPr>
        <p:spPr>
          <a:xfrm>
            <a:off x="3030559" y="3708907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60.2%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30A406-E76A-4D98-ABA7-A45D1496218B}"/>
              </a:ext>
            </a:extLst>
          </p:cNvPr>
          <p:cNvSpPr txBox="1"/>
          <p:nvPr/>
        </p:nvSpPr>
        <p:spPr>
          <a:xfrm>
            <a:off x="1356117" y="3429000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24.5%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858F38-386B-4279-A7A3-DB8CA77262A1}"/>
              </a:ext>
            </a:extLst>
          </p:cNvPr>
          <p:cNvSpPr txBox="1"/>
          <p:nvPr/>
        </p:nvSpPr>
        <p:spPr>
          <a:xfrm>
            <a:off x="1843541" y="2431376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15.3%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CEB41D3-E1D8-4821-BD53-0A6B9C2271A6}"/>
              </a:ext>
            </a:extLst>
          </p:cNvPr>
          <p:cNvSpPr txBox="1">
            <a:spLocks/>
          </p:cNvSpPr>
          <p:nvPr/>
        </p:nvSpPr>
        <p:spPr>
          <a:xfrm>
            <a:off x="1160206" y="328746"/>
            <a:ext cx="9144000" cy="10594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2000" dirty="0">
                <a:latin typeface="Rockwell Light" panose="02040303020102020203" pitchFamily="18" charset="0"/>
              </a:rPr>
              <a:t>VADER                                      vs                                   OWN MODEL</a:t>
            </a:r>
          </a:p>
        </p:txBody>
      </p:sp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0DEECFE0-153B-4DA9-9AA4-D77DEA5E84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0" r="10927"/>
          <a:stretch/>
        </p:blipFill>
        <p:spPr>
          <a:xfrm>
            <a:off x="6196780" y="1324213"/>
            <a:ext cx="6005058" cy="47693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4B139E-BF3E-41FE-ACDF-D0A83B072C31}"/>
              </a:ext>
            </a:extLst>
          </p:cNvPr>
          <p:cNvSpPr txBox="1"/>
          <p:nvPr/>
        </p:nvSpPr>
        <p:spPr>
          <a:xfrm>
            <a:off x="9199309" y="2644758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24.3%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6A5AA-A66A-4B3C-A9BD-4B6C10905C1E}"/>
              </a:ext>
            </a:extLst>
          </p:cNvPr>
          <p:cNvSpPr txBox="1"/>
          <p:nvPr/>
        </p:nvSpPr>
        <p:spPr>
          <a:xfrm>
            <a:off x="8225189" y="4122286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60.2%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DA17DC-84AE-4E3D-9F1D-7331ED5D53A5}"/>
              </a:ext>
            </a:extLst>
          </p:cNvPr>
          <p:cNvSpPr txBox="1"/>
          <p:nvPr/>
        </p:nvSpPr>
        <p:spPr>
          <a:xfrm>
            <a:off x="7845919" y="236638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15.5%</a:t>
            </a:r>
          </a:p>
        </p:txBody>
      </p:sp>
    </p:spTree>
    <p:extLst>
      <p:ext uri="{BB962C8B-B14F-4D97-AF65-F5344CB8AC3E}">
        <p14:creationId xmlns:p14="http://schemas.microsoft.com/office/powerpoint/2010/main" val="3981510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7628"/>
            <a:ext cx="10515600" cy="1325563"/>
          </a:xfrm>
        </p:spPr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Sentiment Analysis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08FB91C-6F10-4132-A682-A657E0AA16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5" r="10202"/>
          <a:stretch/>
        </p:blipFill>
        <p:spPr>
          <a:xfrm>
            <a:off x="110612" y="1324213"/>
            <a:ext cx="6086168" cy="47693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BD7C2B-6250-4962-AD48-C817A94687A8}"/>
              </a:ext>
            </a:extLst>
          </p:cNvPr>
          <p:cNvSpPr txBox="1"/>
          <p:nvPr/>
        </p:nvSpPr>
        <p:spPr>
          <a:xfrm>
            <a:off x="3030559" y="3708907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60.2%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30A406-E76A-4D98-ABA7-A45D1496218B}"/>
              </a:ext>
            </a:extLst>
          </p:cNvPr>
          <p:cNvSpPr txBox="1"/>
          <p:nvPr/>
        </p:nvSpPr>
        <p:spPr>
          <a:xfrm>
            <a:off x="1356117" y="3429000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24.5%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858F38-386B-4279-A7A3-DB8CA77262A1}"/>
              </a:ext>
            </a:extLst>
          </p:cNvPr>
          <p:cNvSpPr txBox="1"/>
          <p:nvPr/>
        </p:nvSpPr>
        <p:spPr>
          <a:xfrm>
            <a:off x="1843541" y="2431376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15.3%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CEB41D3-E1D8-4821-BD53-0A6B9C2271A6}"/>
              </a:ext>
            </a:extLst>
          </p:cNvPr>
          <p:cNvSpPr txBox="1">
            <a:spLocks/>
          </p:cNvSpPr>
          <p:nvPr/>
        </p:nvSpPr>
        <p:spPr>
          <a:xfrm>
            <a:off x="1160206" y="328746"/>
            <a:ext cx="9144000" cy="10594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2000" dirty="0" err="1">
                <a:latin typeface="Rockwell Light" panose="02040303020102020203" pitchFamily="18" charset="0"/>
              </a:rPr>
              <a:t>StardewValley</a:t>
            </a:r>
            <a:r>
              <a:rPr lang="en-US" sz="2000" dirty="0">
                <a:latin typeface="Rockwell Light" panose="02040303020102020203" pitchFamily="18" charset="0"/>
              </a:rPr>
              <a:t> (Vader)                           vs                            </a:t>
            </a:r>
            <a:r>
              <a:rPr lang="en-US" sz="2000" dirty="0" err="1">
                <a:latin typeface="Rockwell Light" panose="02040303020102020203" pitchFamily="18" charset="0"/>
              </a:rPr>
              <a:t>StardewMemes</a:t>
            </a:r>
            <a:r>
              <a:rPr lang="en-US" sz="2000" dirty="0">
                <a:latin typeface="Rockwell Light" panose="02040303020102020203" pitchFamily="18" charset="0"/>
              </a:rPr>
              <a:t> (Vader)</a:t>
            </a:r>
          </a:p>
        </p:txBody>
      </p:sp>
      <p:pic>
        <p:nvPicPr>
          <p:cNvPr id="4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34FD06A5-ABF6-4810-B195-5BC12BB982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0" r="12549"/>
          <a:stretch/>
        </p:blipFill>
        <p:spPr>
          <a:xfrm>
            <a:off x="6096000" y="1324212"/>
            <a:ext cx="5881995" cy="47693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8A2B586-F4FC-4E00-AD0C-A664D24853B4}"/>
              </a:ext>
            </a:extLst>
          </p:cNvPr>
          <p:cNvSpPr txBox="1"/>
          <p:nvPr/>
        </p:nvSpPr>
        <p:spPr>
          <a:xfrm>
            <a:off x="9161441" y="3362319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44.9%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5D03FD-78B1-4183-9F45-9B7FE7D6FF4B}"/>
              </a:ext>
            </a:extLst>
          </p:cNvPr>
          <p:cNvSpPr txBox="1"/>
          <p:nvPr/>
        </p:nvSpPr>
        <p:spPr>
          <a:xfrm>
            <a:off x="7491951" y="4028578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36.0%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686298-DDD1-4E47-9DEE-2F3EADD859A1}"/>
              </a:ext>
            </a:extLst>
          </p:cNvPr>
          <p:cNvSpPr txBox="1"/>
          <p:nvPr/>
        </p:nvSpPr>
        <p:spPr>
          <a:xfrm>
            <a:off x="7637478" y="2460091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19.1%</a:t>
            </a:r>
          </a:p>
        </p:txBody>
      </p:sp>
    </p:spTree>
    <p:extLst>
      <p:ext uri="{BB962C8B-B14F-4D97-AF65-F5344CB8AC3E}">
        <p14:creationId xmlns:p14="http://schemas.microsoft.com/office/powerpoint/2010/main" val="23250157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545" y="130707"/>
            <a:ext cx="10515600" cy="1325563"/>
          </a:xfrm>
        </p:spPr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Sentiment Analysis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520A6-A6E2-43CE-AC01-31F76694A454}"/>
              </a:ext>
            </a:extLst>
          </p:cNvPr>
          <p:cNvSpPr txBox="1">
            <a:spLocks/>
          </p:cNvSpPr>
          <p:nvPr/>
        </p:nvSpPr>
        <p:spPr>
          <a:xfrm>
            <a:off x="-1081763" y="991184"/>
            <a:ext cx="9144000" cy="5198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2800" dirty="0">
                <a:latin typeface="Rockwell Light" panose="02040303020102020203" pitchFamily="18" charset="0"/>
              </a:rPr>
              <a:t>Most Positive Post Replies (56% pos)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4F5B33-632B-49BE-AC7C-7FA278724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011" y="2085510"/>
            <a:ext cx="9619622" cy="409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1632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545" y="130707"/>
            <a:ext cx="10515600" cy="1325563"/>
          </a:xfrm>
        </p:spPr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Sentiment Analysis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520A6-A6E2-43CE-AC01-31F76694A454}"/>
              </a:ext>
            </a:extLst>
          </p:cNvPr>
          <p:cNvSpPr txBox="1">
            <a:spLocks/>
          </p:cNvSpPr>
          <p:nvPr/>
        </p:nvSpPr>
        <p:spPr>
          <a:xfrm>
            <a:off x="-1081763" y="991184"/>
            <a:ext cx="9144000" cy="5198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2800" dirty="0">
                <a:latin typeface="Rockwell Light" panose="02040303020102020203" pitchFamily="18" charset="0"/>
              </a:rPr>
              <a:t>Most Positive Post Replies (56% pos)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AD43F3-D324-4060-8339-EB5D2CD5D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39541"/>
            <a:ext cx="6299187" cy="12789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440855-5E40-4CD2-98A4-3D987F62C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255" y="3558816"/>
            <a:ext cx="3286125" cy="1038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0F3568-E18A-410F-BADD-2A76C4F5BE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1775" y="2633969"/>
            <a:ext cx="5634804" cy="11809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FD6874-F4AD-4F3D-9873-8AE4698E0C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2672" y="4227978"/>
            <a:ext cx="681990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522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34826"/>
            <a:ext cx="10515600" cy="1325563"/>
          </a:xfrm>
        </p:spPr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Sentiment Analysis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520A6-A6E2-43CE-AC01-31F76694A454}"/>
              </a:ext>
            </a:extLst>
          </p:cNvPr>
          <p:cNvSpPr txBox="1">
            <a:spLocks/>
          </p:cNvSpPr>
          <p:nvPr/>
        </p:nvSpPr>
        <p:spPr>
          <a:xfrm>
            <a:off x="-1285459" y="3299577"/>
            <a:ext cx="9144000" cy="5198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2800" dirty="0">
                <a:latin typeface="Rockwell Light" panose="02040303020102020203" pitchFamily="18" charset="0"/>
              </a:rPr>
              <a:t>Most Negative Post Replies (40% neg)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A633E-B99B-4A6C-80D0-3E4755C5F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121" y="0"/>
            <a:ext cx="5573879" cy="617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47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8931"/>
            <a:ext cx="10515600" cy="1325563"/>
          </a:xfrm>
        </p:spPr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Sentiment Analysis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520A6-A6E2-43CE-AC01-31F76694A454}"/>
              </a:ext>
            </a:extLst>
          </p:cNvPr>
          <p:cNvSpPr txBox="1">
            <a:spLocks/>
          </p:cNvSpPr>
          <p:nvPr/>
        </p:nvSpPr>
        <p:spPr>
          <a:xfrm>
            <a:off x="-432620" y="1032509"/>
            <a:ext cx="9144000" cy="5198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2800" dirty="0">
                <a:latin typeface="Rockwell Light" panose="02040303020102020203" pitchFamily="18" charset="0"/>
              </a:rPr>
              <a:t>Most Negative Post Replies (40% neg)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B8BEF6-9F6C-4BA1-A054-B177D06AC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3247"/>
            <a:ext cx="9425255" cy="14012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26D4E1-F46D-4C22-928F-C7E053376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361" y="3425134"/>
            <a:ext cx="7339894" cy="1325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E88977-F361-4082-8F85-FFD0F4F7B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66974"/>
            <a:ext cx="654367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897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abric, towel, refrigerator&#10;&#10;Description automatically generated">
            <a:extLst>
              <a:ext uri="{FF2B5EF4-FFF2-40B4-BE49-F238E27FC236}">
                <a16:creationId xmlns:a16="http://schemas.microsoft.com/office/drawing/2014/main" id="{4F39BCEE-ED60-4784-9C74-A9B3E6543A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9" b="89872" l="3095" r="98452">
                        <a14:foregroundMark x1="93095" y1="39464" x2="91310" y2="60186"/>
                        <a14:foregroundMark x1="95595" y1="39464" x2="89643" y2="43423"/>
                        <a14:foregroundMark x1="89643" y1="43423" x2="94881" y2="46449"/>
                        <a14:foregroundMark x1="97619" y1="55297" x2="98571" y2="56228"/>
                        <a14:foregroundMark x1="74881" y1="42841" x2="75476" y2="57742"/>
                        <a14:foregroundMark x1="75476" y1="57742" x2="74762" y2="61932"/>
                        <a14:foregroundMark x1="57619" y1="51921" x2="58333" y2="58673"/>
                        <a14:foregroundMark x1="39762" y1="59837" x2="36786" y2="60186"/>
                        <a14:foregroundMark x1="22262" y1="61234" x2="20833" y2="62631"/>
                        <a14:foregroundMark x1="3095" y1="60768" x2="3095" y2="60768"/>
                        <a14:foregroundMark x1="53571" y1="50524" x2="59762" y2="54482"/>
                        <a14:foregroundMark x1="59762" y1="54482" x2="60238" y2="55646"/>
                        <a14:foregroundMark x1="55119" y1="57043" x2="55952" y2="57043"/>
                        <a14:foregroundMark x1="73214" y1="55879" x2="73929" y2="57509"/>
                        <a14:foregroundMark x1="79048" y1="50291" x2="74881" y2="56112"/>
                        <a14:foregroundMark x1="74881" y1="56112" x2="75714" y2="56810"/>
                        <a14:foregroundMark x1="74762" y1="57159" x2="75238" y2="56345"/>
                        <a14:foregroundMark x1="72143" y1="56577" x2="72262" y2="58673"/>
                        <a14:foregroundMark x1="89167" y1="56577" x2="88810" y2="58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927" b="31411"/>
          <a:stretch/>
        </p:blipFill>
        <p:spPr>
          <a:xfrm>
            <a:off x="265116" y="4841833"/>
            <a:ext cx="3933258" cy="1555071"/>
          </a:xfrm>
          <a:prstGeom prst="rect">
            <a:avLst/>
          </a:prstGeom>
        </p:spPr>
      </p:pic>
      <p:pic>
        <p:nvPicPr>
          <p:cNvPr id="11" name="Picture 10" descr="A box filled with different types of wood&#10;&#10;Description automatically generated">
            <a:extLst>
              <a:ext uri="{FF2B5EF4-FFF2-40B4-BE49-F238E27FC236}">
                <a16:creationId xmlns:a16="http://schemas.microsoft.com/office/drawing/2014/main" id="{D709279C-E23C-47EA-93E5-E4345EE776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422233"/>
            <a:ext cx="88392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715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DDBB3-18F8-42C5-A25A-18B0F1501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Best part of MSA</a:t>
            </a:r>
            <a:endParaRPr lang="en-NZ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CEB04D8-0DE0-4A07-9DAA-2F5391D7C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latin typeface="Rockwell Light" panose="02040303020102020203" pitchFamily="18" charset="0"/>
              </a:rPr>
              <a:t>Learning!</a:t>
            </a:r>
          </a:p>
          <a:p>
            <a:r>
              <a:rPr lang="en-US" dirty="0" err="1">
                <a:latin typeface="Rockwell Light" panose="02040303020102020203" pitchFamily="18" charset="0"/>
              </a:rPr>
              <a:t>Juypter</a:t>
            </a:r>
            <a:r>
              <a:rPr lang="en-US" dirty="0">
                <a:latin typeface="Rockwell Light" panose="02040303020102020203" pitchFamily="18" charset="0"/>
              </a:rPr>
              <a:t> Notebook</a:t>
            </a:r>
          </a:p>
          <a:p>
            <a:r>
              <a:rPr lang="en-US" dirty="0">
                <a:latin typeface="Rockwell Light" panose="02040303020102020203" pitchFamily="18" charset="0"/>
              </a:rPr>
              <a:t>API calling</a:t>
            </a:r>
          </a:p>
          <a:p>
            <a:r>
              <a:rPr lang="en-US" dirty="0">
                <a:latin typeface="Rockwell Light" panose="02040303020102020203" pitchFamily="18" charset="0"/>
              </a:rPr>
              <a:t>Mid-</a:t>
            </a:r>
            <a:r>
              <a:rPr lang="en-US" dirty="0" err="1">
                <a:latin typeface="Rockwell Light" panose="02040303020102020203" pitchFamily="18" charset="0"/>
              </a:rPr>
              <a:t>sem</a:t>
            </a:r>
            <a:r>
              <a:rPr lang="en-US" dirty="0">
                <a:latin typeface="Rockwell Light" panose="02040303020102020203" pitchFamily="18" charset="0"/>
              </a:rPr>
              <a:t> work</a:t>
            </a:r>
          </a:p>
          <a:p>
            <a:endParaRPr lang="en-US" dirty="0">
              <a:latin typeface="Rockwell Light" panose="02040303020102020203" pitchFamily="18" charset="0"/>
            </a:endParaRPr>
          </a:p>
          <a:p>
            <a:endParaRPr lang="en-US" dirty="0">
              <a:latin typeface="Rockwell Light" panose="02040303020102020203" pitchFamily="18" charset="0"/>
            </a:endParaRPr>
          </a:p>
          <a:p>
            <a:endParaRPr lang="en-US" dirty="0">
              <a:latin typeface="Rockwell Light" panose="02040303020102020203" pitchFamily="18" charset="0"/>
            </a:endParaRPr>
          </a:p>
        </p:txBody>
      </p:sp>
      <p:pic>
        <p:nvPicPr>
          <p:cNvPr id="7" name="Picture 6" descr="A picture containing fabric, towel, refrigerator&#10;&#10;Description automatically generated">
            <a:extLst>
              <a:ext uri="{FF2B5EF4-FFF2-40B4-BE49-F238E27FC236}">
                <a16:creationId xmlns:a16="http://schemas.microsoft.com/office/drawing/2014/main" id="{9E3C7D04-EFDC-4887-BCFC-7B957BAD0D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79" b="89872" l="3095" r="98452">
                        <a14:foregroundMark x1="93095" y1="39464" x2="91310" y2="60186"/>
                        <a14:foregroundMark x1="95595" y1="39464" x2="89643" y2="43423"/>
                        <a14:foregroundMark x1="89643" y1="43423" x2="94881" y2="46449"/>
                        <a14:foregroundMark x1="97619" y1="55297" x2="98571" y2="56228"/>
                        <a14:foregroundMark x1="74881" y1="42841" x2="75476" y2="57742"/>
                        <a14:foregroundMark x1="75476" y1="57742" x2="74762" y2="61932"/>
                        <a14:foregroundMark x1="57619" y1="51921" x2="58333" y2="58673"/>
                        <a14:foregroundMark x1="39762" y1="59837" x2="36786" y2="60186"/>
                        <a14:foregroundMark x1="22262" y1="61234" x2="20833" y2="62631"/>
                        <a14:foregroundMark x1="3095" y1="60768" x2="3095" y2="60768"/>
                        <a14:foregroundMark x1="53571" y1="50524" x2="59762" y2="54482"/>
                        <a14:foregroundMark x1="59762" y1="54482" x2="60238" y2="55646"/>
                        <a14:foregroundMark x1="55119" y1="57043" x2="55952" y2="57043"/>
                        <a14:foregroundMark x1="73214" y1="55879" x2="73929" y2="57509"/>
                        <a14:foregroundMark x1="79048" y1="50291" x2="74881" y2="56112"/>
                        <a14:foregroundMark x1="74881" y1="56112" x2="75714" y2="56810"/>
                        <a14:foregroundMark x1="74762" y1="57159" x2="75238" y2="56345"/>
                        <a14:foregroundMark x1="72143" y1="56577" x2="72262" y2="58673"/>
                        <a14:foregroundMark x1="89167" y1="56577" x2="88810" y2="58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927" b="31411"/>
          <a:stretch/>
        </p:blipFill>
        <p:spPr>
          <a:xfrm>
            <a:off x="265116" y="4841833"/>
            <a:ext cx="3933258" cy="15550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1ECEA1-1C68-445E-831F-5396200300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6352" y="2772696"/>
            <a:ext cx="4579720" cy="380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769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53F4D-478F-4F8E-BA96-07BF462B0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What MSA can improve on?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FD875-DDEC-46B2-98BB-85DBEE7FB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>
                <a:latin typeface="Rockwell Light" panose="02040303020102020203" pitchFamily="18" charset="0"/>
              </a:rPr>
              <a:t>Virtual Machine and the benefits</a:t>
            </a:r>
          </a:p>
          <a:p>
            <a:r>
              <a:rPr lang="en-NZ" dirty="0">
                <a:latin typeface="Rockwell Light" panose="02040303020102020203" pitchFamily="18" charset="0"/>
              </a:rPr>
              <a:t>Thoroughly enjoyed it all</a:t>
            </a:r>
          </a:p>
        </p:txBody>
      </p:sp>
      <p:pic>
        <p:nvPicPr>
          <p:cNvPr id="4" name="Picture 3" descr="A picture containing fabric, towel, refrigerator&#10;&#10;Description automatically generated">
            <a:extLst>
              <a:ext uri="{FF2B5EF4-FFF2-40B4-BE49-F238E27FC236}">
                <a16:creationId xmlns:a16="http://schemas.microsoft.com/office/drawing/2014/main" id="{68E001FA-1E4D-4B2D-9391-0B511886A2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9" b="89872" l="3095" r="98452">
                        <a14:foregroundMark x1="93095" y1="39464" x2="91310" y2="60186"/>
                        <a14:foregroundMark x1="95595" y1="39464" x2="89643" y2="43423"/>
                        <a14:foregroundMark x1="89643" y1="43423" x2="94881" y2="46449"/>
                        <a14:foregroundMark x1="97619" y1="55297" x2="98571" y2="56228"/>
                        <a14:foregroundMark x1="74881" y1="42841" x2="75476" y2="57742"/>
                        <a14:foregroundMark x1="75476" y1="57742" x2="74762" y2="61932"/>
                        <a14:foregroundMark x1="57619" y1="51921" x2="58333" y2="58673"/>
                        <a14:foregroundMark x1="39762" y1="59837" x2="36786" y2="60186"/>
                        <a14:foregroundMark x1="22262" y1="61234" x2="20833" y2="62631"/>
                        <a14:foregroundMark x1="3095" y1="60768" x2="3095" y2="60768"/>
                        <a14:foregroundMark x1="53571" y1="50524" x2="59762" y2="54482"/>
                        <a14:foregroundMark x1="59762" y1="54482" x2="60238" y2="55646"/>
                        <a14:foregroundMark x1="55119" y1="57043" x2="55952" y2="57043"/>
                        <a14:foregroundMark x1="73214" y1="55879" x2="73929" y2="57509"/>
                        <a14:foregroundMark x1="79048" y1="50291" x2="74881" y2="56112"/>
                        <a14:foregroundMark x1="74881" y1="56112" x2="75714" y2="56810"/>
                        <a14:foregroundMark x1="74762" y1="57159" x2="75238" y2="56345"/>
                        <a14:foregroundMark x1="72143" y1="56577" x2="72262" y2="58673"/>
                        <a14:foregroundMark x1="89167" y1="56577" x2="88810" y2="58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927" b="31411"/>
          <a:stretch/>
        </p:blipFill>
        <p:spPr>
          <a:xfrm>
            <a:off x="265116" y="4841833"/>
            <a:ext cx="3933258" cy="1555071"/>
          </a:xfrm>
          <a:prstGeom prst="rect">
            <a:avLst/>
          </a:prstGeom>
        </p:spPr>
      </p:pic>
      <p:pic>
        <p:nvPicPr>
          <p:cNvPr id="1026" name="Picture 2" descr="Microsoft Student Accelerator New Zealand - Home | Facebook">
            <a:extLst>
              <a:ext uri="{FF2B5EF4-FFF2-40B4-BE49-F238E27FC236}">
                <a16:creationId xmlns:a16="http://schemas.microsoft.com/office/drawing/2014/main" id="{827A3204-A888-4784-B6E0-A3A7EB79D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523" y="2585448"/>
            <a:ext cx="2831691" cy="2831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013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A148E-0047-4720-84FD-56937D8DD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Future Goals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54A7F-DB55-40AC-AD97-A26C468BE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>
                <a:latin typeface="Rockwell Light" panose="02040303020102020203" pitchFamily="18" charset="0"/>
              </a:rPr>
              <a:t>Actively learning </a:t>
            </a:r>
          </a:p>
          <a:p>
            <a:r>
              <a:rPr lang="en-NZ" dirty="0">
                <a:latin typeface="Rockwell Light" panose="02040303020102020203" pitchFamily="18" charset="0"/>
              </a:rPr>
              <a:t>R, Python and SQL</a:t>
            </a:r>
          </a:p>
          <a:p>
            <a:r>
              <a:rPr lang="en-NZ" dirty="0">
                <a:latin typeface="Rockwell Light" panose="02040303020102020203" pitchFamily="18" charset="0"/>
              </a:rPr>
              <a:t>Data Science: Class and Packages </a:t>
            </a:r>
          </a:p>
          <a:p>
            <a:r>
              <a:rPr lang="en-NZ" dirty="0">
                <a:latin typeface="Rockwell Light" panose="02040303020102020203" pitchFamily="18" charset="0"/>
              </a:rPr>
              <a:t>More Projects</a:t>
            </a:r>
          </a:p>
          <a:p>
            <a:endParaRPr lang="en-NZ" dirty="0">
              <a:latin typeface="Rockwell Light" panose="02040303020102020203" pitchFamily="18" charset="0"/>
            </a:endParaRPr>
          </a:p>
          <a:p>
            <a:endParaRPr lang="en-NZ" dirty="0">
              <a:latin typeface="Rockwell Light" panose="02040303020102020203" pitchFamily="18" charset="0"/>
            </a:endParaRPr>
          </a:p>
        </p:txBody>
      </p:sp>
      <p:pic>
        <p:nvPicPr>
          <p:cNvPr id="4" name="Picture 3" descr="A picture containing fabric, towel, refrigerator&#10;&#10;Description automatically generated">
            <a:extLst>
              <a:ext uri="{FF2B5EF4-FFF2-40B4-BE49-F238E27FC236}">
                <a16:creationId xmlns:a16="http://schemas.microsoft.com/office/drawing/2014/main" id="{F6086176-E288-4392-9349-AFF3F6A001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9" b="89872" l="3095" r="98452">
                        <a14:foregroundMark x1="93095" y1="39464" x2="91310" y2="60186"/>
                        <a14:foregroundMark x1="95595" y1="39464" x2="89643" y2="43423"/>
                        <a14:foregroundMark x1="89643" y1="43423" x2="94881" y2="46449"/>
                        <a14:foregroundMark x1="97619" y1="55297" x2="98571" y2="56228"/>
                        <a14:foregroundMark x1="74881" y1="42841" x2="75476" y2="57742"/>
                        <a14:foregroundMark x1="75476" y1="57742" x2="74762" y2="61932"/>
                        <a14:foregroundMark x1="57619" y1="51921" x2="58333" y2="58673"/>
                        <a14:foregroundMark x1="39762" y1="59837" x2="36786" y2="60186"/>
                        <a14:foregroundMark x1="22262" y1="61234" x2="20833" y2="62631"/>
                        <a14:foregroundMark x1="3095" y1="60768" x2="3095" y2="60768"/>
                        <a14:foregroundMark x1="53571" y1="50524" x2="59762" y2="54482"/>
                        <a14:foregroundMark x1="59762" y1="54482" x2="60238" y2="55646"/>
                        <a14:foregroundMark x1="55119" y1="57043" x2="55952" y2="57043"/>
                        <a14:foregroundMark x1="73214" y1="55879" x2="73929" y2="57509"/>
                        <a14:foregroundMark x1="79048" y1="50291" x2="74881" y2="56112"/>
                        <a14:foregroundMark x1="74881" y1="56112" x2="75714" y2="56810"/>
                        <a14:foregroundMark x1="74762" y1="57159" x2="75238" y2="56345"/>
                        <a14:foregroundMark x1="72143" y1="56577" x2="72262" y2="58673"/>
                        <a14:foregroundMark x1="89167" y1="56577" x2="88810" y2="58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927" b="31411"/>
          <a:stretch/>
        </p:blipFill>
        <p:spPr>
          <a:xfrm>
            <a:off x="265116" y="4841833"/>
            <a:ext cx="3933258" cy="1555071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1100BE3-EF43-4A33-9D99-B101C1C8E0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39" b="97852" l="10000" r="90000">
                        <a14:foregroundMark x1="35889" y1="2734" x2="35889" y2="2734"/>
                        <a14:foregroundMark x1="52111" y1="68164" x2="52111" y2="68164"/>
                        <a14:foregroundMark x1="56111" y1="97852" x2="56111" y2="97852"/>
                        <a14:foregroundMark x1="42000" y1="46094" x2="42000" y2="460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165" y="4129548"/>
            <a:ext cx="3331350" cy="1895168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F348F597-6D60-4326-A08A-AE999C51581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59" r="27981" b="26891"/>
          <a:stretch/>
        </p:blipFill>
        <p:spPr>
          <a:xfrm>
            <a:off x="10115112" y="2408749"/>
            <a:ext cx="1790642" cy="149717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EC551061-C2D8-40FA-B261-F8022DC488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947" y="282579"/>
            <a:ext cx="2454893" cy="190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17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Motivation 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Rockwell Light" panose="02040303020102020203" pitchFamily="18" charset="0"/>
              </a:rPr>
              <a:t>Solo developers </a:t>
            </a:r>
          </a:p>
          <a:p>
            <a:r>
              <a:rPr lang="en-US" dirty="0">
                <a:latin typeface="Rockwell Light" panose="02040303020102020203" pitchFamily="18" charset="0"/>
              </a:rPr>
              <a:t>Update their game (free)</a:t>
            </a:r>
          </a:p>
          <a:p>
            <a:r>
              <a:rPr lang="en-US" dirty="0">
                <a:latin typeface="Rockwell Light" panose="02040303020102020203" pitchFamily="18" charset="0"/>
              </a:rPr>
              <a:t>Find bugs</a:t>
            </a:r>
          </a:p>
          <a:p>
            <a:r>
              <a:rPr lang="en-US" dirty="0">
                <a:latin typeface="Rockwell Light" panose="02040303020102020203" pitchFamily="18" charset="0"/>
              </a:rPr>
              <a:t>Build something else</a:t>
            </a:r>
          </a:p>
          <a:p>
            <a:pPr marL="0" indent="0">
              <a:buNone/>
            </a:pPr>
            <a:endParaRPr lang="en-US" dirty="0">
              <a:latin typeface="Rockwell Light" panose="02040303020102020203" pitchFamily="18" charset="0"/>
            </a:endParaRPr>
          </a:p>
        </p:txBody>
      </p:sp>
      <p:pic>
        <p:nvPicPr>
          <p:cNvPr id="4" name="Picture 3" descr="A picture containing fabric, towel, refrigerator&#10;&#10;Description automatically generated">
            <a:extLst>
              <a:ext uri="{FF2B5EF4-FFF2-40B4-BE49-F238E27FC236}">
                <a16:creationId xmlns:a16="http://schemas.microsoft.com/office/drawing/2014/main" id="{C33FD569-A8BD-4588-89E7-C92F51F7D5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9" b="89872" l="3095" r="98452">
                        <a14:foregroundMark x1="93095" y1="39464" x2="91310" y2="60186"/>
                        <a14:foregroundMark x1="95595" y1="39464" x2="89643" y2="43423"/>
                        <a14:foregroundMark x1="89643" y1="43423" x2="94881" y2="46449"/>
                        <a14:foregroundMark x1="97619" y1="55297" x2="98571" y2="56228"/>
                        <a14:foregroundMark x1="74881" y1="42841" x2="75476" y2="57742"/>
                        <a14:foregroundMark x1="75476" y1="57742" x2="74762" y2="61932"/>
                        <a14:foregroundMark x1="57619" y1="51921" x2="58333" y2="58673"/>
                        <a14:foregroundMark x1="39762" y1="59837" x2="36786" y2="60186"/>
                        <a14:foregroundMark x1="22262" y1="61234" x2="20833" y2="62631"/>
                        <a14:foregroundMark x1="3095" y1="60768" x2="3095" y2="60768"/>
                        <a14:foregroundMark x1="53571" y1="50524" x2="59762" y2="54482"/>
                        <a14:foregroundMark x1="59762" y1="54482" x2="60238" y2="55646"/>
                        <a14:foregroundMark x1="55119" y1="57043" x2="55952" y2="57043"/>
                        <a14:foregroundMark x1="73214" y1="55879" x2="73929" y2="57509"/>
                        <a14:foregroundMark x1="79048" y1="50291" x2="74881" y2="56112"/>
                        <a14:foregroundMark x1="74881" y1="56112" x2="75714" y2="56810"/>
                        <a14:foregroundMark x1="74762" y1="57159" x2="75238" y2="56345"/>
                        <a14:foregroundMark x1="72143" y1="56577" x2="72262" y2="58673"/>
                        <a14:foregroundMark x1="89167" y1="56577" x2="88810" y2="58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927" b="31411"/>
          <a:stretch/>
        </p:blipFill>
        <p:spPr>
          <a:xfrm>
            <a:off x="265116" y="4841833"/>
            <a:ext cx="3933258" cy="1555071"/>
          </a:xfrm>
          <a:prstGeom prst="rect">
            <a:avLst/>
          </a:prstGeom>
        </p:spPr>
      </p:pic>
      <p:pic>
        <p:nvPicPr>
          <p:cNvPr id="6" name="Picture 5" descr="A person sitting at a desk in front of a computer&#10;&#10;Description automatically generated">
            <a:extLst>
              <a:ext uri="{FF2B5EF4-FFF2-40B4-BE49-F238E27FC236}">
                <a16:creationId xmlns:a16="http://schemas.microsoft.com/office/drawing/2014/main" id="{2BE96519-747F-4F9A-8A46-DC25F11857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993" y="3340357"/>
            <a:ext cx="4642007" cy="2836606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9C7AD9E-C076-4DBD-B950-DF9198B42F16}"/>
              </a:ext>
            </a:extLst>
          </p:cNvPr>
          <p:cNvSpPr txBox="1">
            <a:spLocks/>
          </p:cNvSpPr>
          <p:nvPr/>
        </p:nvSpPr>
        <p:spPr>
          <a:xfrm>
            <a:off x="9161844" y="2974362"/>
            <a:ext cx="1418303" cy="462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Rockwell Light" panose="02040303020102020203" pitchFamily="18" charset="0"/>
              </a:rPr>
              <a:t>Eric Barone</a:t>
            </a:r>
          </a:p>
        </p:txBody>
      </p:sp>
      <p:pic>
        <p:nvPicPr>
          <p:cNvPr id="9" name="Picture 8" descr="A picture containing toy, food&#10;&#10;Description automatically generated">
            <a:extLst>
              <a:ext uri="{FF2B5EF4-FFF2-40B4-BE49-F238E27FC236}">
                <a16:creationId xmlns:a16="http://schemas.microsoft.com/office/drawing/2014/main" id="{13D8CD91-66FB-4555-9DD2-DC462857F7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297" b="98438" l="9766" r="96484">
                        <a14:foregroundMark x1="32813" y1="7031" x2="32813" y2="7031"/>
                        <a14:foregroundMark x1="33984" y1="5859" x2="39844" y2="64063"/>
                        <a14:foregroundMark x1="39844" y1="64063" x2="33203" y2="83594"/>
                        <a14:foregroundMark x1="33203" y1="83594" x2="57813" y2="93750"/>
                        <a14:foregroundMark x1="57813" y1="93750" x2="82422" y2="97266"/>
                        <a14:foregroundMark x1="82422" y1="97266" x2="66406" y2="85938"/>
                        <a14:foregroundMark x1="66406" y1="85938" x2="30469" y2="83984"/>
                        <a14:foregroundMark x1="28125" y1="84766" x2="12891" y2="97656"/>
                        <a14:foregroundMark x1="12891" y1="97656" x2="30859" y2="79688"/>
                        <a14:foregroundMark x1="19922" y1="89063" x2="38281" y2="97266"/>
                        <a14:foregroundMark x1="38281" y1="97266" x2="39063" y2="97266"/>
                        <a14:foregroundMark x1="36719" y1="4297" x2="53516" y2="6641"/>
                        <a14:foregroundMark x1="76563" y1="94141" x2="96484" y2="98438"/>
                        <a14:foregroundMark x1="96484" y1="98438" x2="83984" y2="87891"/>
                        <a14:foregroundMark x1="71094" y1="81641" x2="70313" y2="86328"/>
                        <a14:foregroundMark x1="45703" y1="37500" x2="39844" y2="53906"/>
                        <a14:foregroundMark x1="33203" y1="80078" x2="23047" y2="8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21" y="4841833"/>
            <a:ext cx="1335130" cy="1335130"/>
          </a:xfrm>
          <a:prstGeom prst="rect">
            <a:avLst/>
          </a:prstGeom>
        </p:spPr>
      </p:pic>
      <p:pic>
        <p:nvPicPr>
          <p:cNvPr id="11" name="Picture 10" descr="A close up of a box&#10;&#10;Description automatically generated">
            <a:extLst>
              <a:ext uri="{FF2B5EF4-FFF2-40B4-BE49-F238E27FC236}">
                <a16:creationId xmlns:a16="http://schemas.microsoft.com/office/drawing/2014/main" id="{372DDA45-B638-481F-B251-7B7C41DD20F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294" b="97770" l="3250" r="97500">
                        <a14:foregroundMark x1="79250" y1="56877" x2="73375" y2="65799"/>
                        <a14:foregroundMark x1="73375" y1="65799" x2="78500" y2="80669"/>
                        <a14:foregroundMark x1="78500" y1="80669" x2="88625" y2="77695"/>
                        <a14:foregroundMark x1="88625" y1="77695" x2="80375" y2="52788"/>
                        <a14:foregroundMark x1="80375" y1="52788" x2="73875" y2="57993"/>
                        <a14:foregroundMark x1="73875" y1="57993" x2="82125" y2="71747"/>
                        <a14:foregroundMark x1="82125" y1="71747" x2="79750" y2="53903"/>
                        <a14:foregroundMark x1="79750" y1="53903" x2="71125" y2="61338"/>
                        <a14:foregroundMark x1="69125" y1="57621" x2="67125" y2="80297"/>
                        <a14:foregroundMark x1="67125" y1="80297" x2="74125" y2="88104"/>
                        <a14:foregroundMark x1="74125" y1="88104" x2="67125" y2="66543"/>
                        <a14:foregroundMark x1="67125" y1="66543" x2="62375" y2="82528"/>
                        <a14:foregroundMark x1="62375" y1="82528" x2="61375" y2="93680"/>
                        <a14:foregroundMark x1="65500" y1="87732" x2="65375" y2="93680"/>
                        <a14:foregroundMark x1="94375" y1="85874" x2="94375" y2="90706"/>
                        <a14:foregroundMark x1="97500" y1="85874" x2="97500" y2="90706"/>
                        <a14:foregroundMark x1="90125" y1="86617" x2="90250" y2="93680"/>
                        <a14:foregroundMark x1="94750" y1="64312" x2="91000" y2="55390"/>
                        <a14:foregroundMark x1="93500" y1="51673" x2="90500" y2="36059"/>
                        <a14:foregroundMark x1="95250" y1="39777" x2="95250" y2="55390"/>
                        <a14:foregroundMark x1="90375" y1="89219" x2="90125" y2="93680"/>
                        <a14:foregroundMark x1="90125" y1="92565" x2="89500" y2="93680"/>
                        <a14:foregroundMark x1="64375" y1="90335" x2="62500" y2="91822"/>
                        <a14:foregroundMark x1="54125" y1="90706" x2="52375" y2="90706"/>
                        <a14:foregroundMark x1="47875" y1="94796" x2="47000" y2="95167"/>
                        <a14:foregroundMark x1="53125" y1="90335" x2="54250" y2="97026"/>
                        <a14:foregroundMark x1="47750" y1="94052" x2="48750" y2="90706"/>
                        <a14:foregroundMark x1="47625" y1="95539" x2="46750" y2="98141"/>
                        <a14:foregroundMark x1="54250" y1="89219" x2="55500" y2="87361"/>
                        <a14:foregroundMark x1="22875" y1="46468" x2="14625" y2="55019"/>
                        <a14:foregroundMark x1="14625" y1="55019" x2="14125" y2="57993"/>
                        <a14:foregroundMark x1="30500" y1="44238" x2="17500" y2="45725"/>
                        <a14:foregroundMark x1="17500" y1="45725" x2="25750" y2="65799"/>
                        <a14:foregroundMark x1="25750" y1="65799" x2="31875" y2="62454"/>
                        <a14:foregroundMark x1="31875" y1="62454" x2="17375" y2="39777"/>
                        <a14:foregroundMark x1="17375" y1="39777" x2="9875" y2="43866"/>
                        <a14:foregroundMark x1="9875" y1="43866" x2="24125" y2="67286"/>
                        <a14:foregroundMark x1="24125" y1="67286" x2="30000" y2="57249"/>
                        <a14:foregroundMark x1="30000" y1="57249" x2="23500" y2="42379"/>
                        <a14:foregroundMark x1="23500" y1="42379" x2="10125" y2="43866"/>
                        <a14:foregroundMark x1="10125" y1="43866" x2="8000" y2="63941"/>
                        <a14:foregroundMark x1="8000" y1="63941" x2="18000" y2="71375"/>
                        <a14:foregroundMark x1="18000" y1="71375" x2="24750" y2="65428"/>
                        <a14:foregroundMark x1="24750" y1="65428" x2="24750" y2="65428"/>
                        <a14:foregroundMark x1="38750" y1="47955" x2="38125" y2="66543"/>
                        <a14:foregroundMark x1="38125" y1="66543" x2="29250" y2="79554"/>
                        <a14:foregroundMark x1="29250" y1="79554" x2="12000" y2="78810"/>
                        <a14:foregroundMark x1="12000" y1="78810" x2="5125" y2="67286"/>
                        <a14:foregroundMark x1="5125" y1="67286" x2="3250" y2="34572"/>
                        <a14:foregroundMark x1="80000" y1="88476" x2="81375" y2="92565"/>
                        <a14:backgroundMark x1="53000" y1="99257" x2="53000" y2="99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89"/>
          <a:stretch/>
        </p:blipFill>
        <p:spPr>
          <a:xfrm>
            <a:off x="7686013" y="361273"/>
            <a:ext cx="3667787" cy="2221718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F7ECFF61-ED68-45EA-9691-4FDDA57EF7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178" b="97683" l="9562" r="95618">
                        <a14:foregroundMark x1="67729" y1="6178" x2="40239" y2="10811"/>
                        <a14:foregroundMark x1="84462" y1="66795" x2="76892" y2="89189"/>
                        <a14:foregroundMark x1="76892" y1="89189" x2="46215" y2="86100"/>
                        <a14:foregroundMark x1="46215" y1="86100" x2="24303" y2="90347"/>
                        <a14:foregroundMark x1="24303" y1="90347" x2="13147" y2="98069"/>
                        <a14:foregroundMark x1="78486" y1="88417" x2="95618" y2="969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63" y="4943476"/>
            <a:ext cx="1195387" cy="123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75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Data Extracting 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Rockwell Light" panose="02040303020102020203" pitchFamily="18" charset="0"/>
              </a:rPr>
              <a:t>API calling using prebuilt package</a:t>
            </a:r>
          </a:p>
          <a:p>
            <a:endParaRPr lang="en-US" dirty="0">
              <a:latin typeface="Rockwell Light" panose="02040303020102020203" pitchFamily="18" charset="0"/>
            </a:endParaRPr>
          </a:p>
        </p:txBody>
      </p:sp>
      <p:pic>
        <p:nvPicPr>
          <p:cNvPr id="4" name="Picture 3" descr="A picture containing fabric, towel, refrigerator&#10;&#10;Description automatically generated">
            <a:extLst>
              <a:ext uri="{FF2B5EF4-FFF2-40B4-BE49-F238E27FC236}">
                <a16:creationId xmlns:a16="http://schemas.microsoft.com/office/drawing/2014/main" id="{CFA8B6B0-02FC-4C02-8CDE-D7CA42FF55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9" b="89872" l="3095" r="98452">
                        <a14:foregroundMark x1="93095" y1="39464" x2="91310" y2="60186"/>
                        <a14:foregroundMark x1="95595" y1="39464" x2="89643" y2="43423"/>
                        <a14:foregroundMark x1="89643" y1="43423" x2="94881" y2="46449"/>
                        <a14:foregroundMark x1="97619" y1="55297" x2="98571" y2="56228"/>
                        <a14:foregroundMark x1="74881" y1="42841" x2="75476" y2="57742"/>
                        <a14:foregroundMark x1="75476" y1="57742" x2="74762" y2="61932"/>
                        <a14:foregroundMark x1="57619" y1="51921" x2="58333" y2="58673"/>
                        <a14:foregroundMark x1="39762" y1="59837" x2="36786" y2="60186"/>
                        <a14:foregroundMark x1="22262" y1="61234" x2="20833" y2="62631"/>
                        <a14:foregroundMark x1="3095" y1="60768" x2="3095" y2="60768"/>
                        <a14:foregroundMark x1="53571" y1="50524" x2="59762" y2="54482"/>
                        <a14:foregroundMark x1="59762" y1="54482" x2="60238" y2="55646"/>
                        <a14:foregroundMark x1="55119" y1="57043" x2="55952" y2="57043"/>
                        <a14:foregroundMark x1="73214" y1="55879" x2="73929" y2="57509"/>
                        <a14:foregroundMark x1="79048" y1="50291" x2="74881" y2="56112"/>
                        <a14:foregroundMark x1="74881" y1="56112" x2="75714" y2="56810"/>
                        <a14:foregroundMark x1="74762" y1="57159" x2="75238" y2="56345"/>
                        <a14:foregroundMark x1="72143" y1="56577" x2="72262" y2="58673"/>
                        <a14:foregroundMark x1="89167" y1="56577" x2="88810" y2="58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927" b="31411"/>
          <a:stretch/>
        </p:blipFill>
        <p:spPr>
          <a:xfrm>
            <a:off x="265116" y="4841833"/>
            <a:ext cx="3933258" cy="15550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00DDE-C06C-4447-95BF-2975A47B0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509" y="3429000"/>
            <a:ext cx="7572375" cy="243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12B2A4-3E41-4443-9CE2-A0720B612E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5798" y="990600"/>
            <a:ext cx="4557741" cy="214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38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623B-78C2-4F6A-A9AB-4F28CE1E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Data Cleaning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189AC-AA95-4FC7-87F2-D12A025CE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Removing links</a:t>
            </a:r>
          </a:p>
          <a:p>
            <a:r>
              <a:rPr lang="en-NZ" dirty="0"/>
              <a:t>Removing tagging users, bots and subreddits (u/, U/, r/, R/)</a:t>
            </a:r>
          </a:p>
          <a:p>
            <a:r>
              <a:rPr lang="en-NZ" dirty="0"/>
              <a:t>Removing empty replies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440AAF-CC52-451C-A394-3705AC344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556" y="2980963"/>
            <a:ext cx="3643158" cy="3052510"/>
          </a:xfrm>
          <a:prstGeom prst="rect">
            <a:avLst/>
          </a:prstGeom>
        </p:spPr>
      </p:pic>
      <p:pic>
        <p:nvPicPr>
          <p:cNvPr id="5" name="Picture 4" descr="A picture containing fabric, towel, refrigerator&#10;&#10;Description automatically generated">
            <a:extLst>
              <a:ext uri="{FF2B5EF4-FFF2-40B4-BE49-F238E27FC236}">
                <a16:creationId xmlns:a16="http://schemas.microsoft.com/office/drawing/2014/main" id="{91DE04BF-7DE6-44C7-B84C-23FC088408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9" b="89872" l="3095" r="98452">
                        <a14:foregroundMark x1="93095" y1="39464" x2="91310" y2="60186"/>
                        <a14:foregroundMark x1="95595" y1="39464" x2="89643" y2="43423"/>
                        <a14:foregroundMark x1="89643" y1="43423" x2="94881" y2="46449"/>
                        <a14:foregroundMark x1="97619" y1="55297" x2="98571" y2="56228"/>
                        <a14:foregroundMark x1="74881" y1="42841" x2="75476" y2="57742"/>
                        <a14:foregroundMark x1="75476" y1="57742" x2="74762" y2="61932"/>
                        <a14:foregroundMark x1="57619" y1="51921" x2="58333" y2="58673"/>
                        <a14:foregroundMark x1="39762" y1="59837" x2="36786" y2="60186"/>
                        <a14:foregroundMark x1="22262" y1="61234" x2="20833" y2="62631"/>
                        <a14:foregroundMark x1="3095" y1="60768" x2="3095" y2="60768"/>
                        <a14:foregroundMark x1="53571" y1="50524" x2="59762" y2="54482"/>
                        <a14:foregroundMark x1="59762" y1="54482" x2="60238" y2="55646"/>
                        <a14:foregroundMark x1="55119" y1="57043" x2="55952" y2="57043"/>
                        <a14:foregroundMark x1="73214" y1="55879" x2="73929" y2="57509"/>
                        <a14:foregroundMark x1="79048" y1="50291" x2="74881" y2="56112"/>
                        <a14:foregroundMark x1="74881" y1="56112" x2="75714" y2="56810"/>
                        <a14:foregroundMark x1="74762" y1="57159" x2="75238" y2="56345"/>
                        <a14:foregroundMark x1="72143" y1="56577" x2="72262" y2="58673"/>
                        <a14:foregroundMark x1="89167" y1="56577" x2="88810" y2="58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927" b="31411"/>
          <a:stretch/>
        </p:blipFill>
        <p:spPr>
          <a:xfrm>
            <a:off x="265116" y="4841833"/>
            <a:ext cx="3933258" cy="15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77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1028</Words>
  <Application>Microsoft Office PowerPoint</Application>
  <PresentationFormat>Widescreen</PresentationFormat>
  <Paragraphs>209</Paragraphs>
  <Slides>39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Rockwell Extra Bold</vt:lpstr>
      <vt:lpstr>Rockwell Light</vt:lpstr>
      <vt:lpstr>Segoe UI Light</vt:lpstr>
      <vt:lpstr>Office Theme</vt:lpstr>
      <vt:lpstr>Stardew Valley</vt:lpstr>
      <vt:lpstr>Interests and Hobbies</vt:lpstr>
      <vt:lpstr>PowerPoint Presentation</vt:lpstr>
      <vt:lpstr>Best part of MSA</vt:lpstr>
      <vt:lpstr>What MSA can improve on?</vt:lpstr>
      <vt:lpstr>Future Goals</vt:lpstr>
      <vt:lpstr>Motivation </vt:lpstr>
      <vt:lpstr>Data Extracting </vt:lpstr>
      <vt:lpstr>Data Cleaning</vt:lpstr>
      <vt:lpstr>Data Cleaning</vt:lpstr>
      <vt:lpstr>Data Cleaning</vt:lpstr>
      <vt:lpstr>Data Cleaning</vt:lpstr>
      <vt:lpstr>Data Exploration</vt:lpstr>
      <vt:lpstr>Data Exploration</vt:lpstr>
      <vt:lpstr>Data Exploration</vt:lpstr>
      <vt:lpstr>Data Exploration</vt:lpstr>
      <vt:lpstr>Sentiment Analysis</vt:lpstr>
      <vt:lpstr>Sentiment Analysis</vt:lpstr>
      <vt:lpstr>Sentiment Analysis</vt:lpstr>
      <vt:lpstr>Sentiment Analysis</vt:lpstr>
      <vt:lpstr>Sentiment Analysis</vt:lpstr>
      <vt:lpstr>Sentiment Analysis</vt:lpstr>
      <vt:lpstr>Sentiment Analysis</vt:lpstr>
      <vt:lpstr>Sentiment Analysis</vt:lpstr>
      <vt:lpstr>Sentiment Analysis</vt:lpstr>
      <vt:lpstr>Sentiment Analysis</vt:lpstr>
      <vt:lpstr>Sentiment Analysis</vt:lpstr>
      <vt:lpstr>Sentiment Analysis</vt:lpstr>
      <vt:lpstr>Sentiment Analysis</vt:lpstr>
      <vt:lpstr>Data/Sentimental Analysis</vt:lpstr>
      <vt:lpstr>Kaggle Challenge</vt:lpstr>
      <vt:lpstr>Advanced Requirements</vt:lpstr>
      <vt:lpstr>Sentiment Analysis</vt:lpstr>
      <vt:lpstr>Sentiment Analysis</vt:lpstr>
      <vt:lpstr>Sentiment Analysis</vt:lpstr>
      <vt:lpstr>Sentiment Analysis</vt:lpstr>
      <vt:lpstr>Sentiment Analysis</vt:lpstr>
      <vt:lpstr>Sentiment Analysis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&lt;Name of Project&gt;</dc:title>
  <dc:creator>Jay Janarthanan</dc:creator>
  <cp:lastModifiedBy>Yatai Tian</cp:lastModifiedBy>
  <cp:revision>74</cp:revision>
  <dcterms:created xsi:type="dcterms:W3CDTF">2016-10-16T03:02:52Z</dcterms:created>
  <dcterms:modified xsi:type="dcterms:W3CDTF">2020-09-17T09:33:31Z</dcterms:modified>
</cp:coreProperties>
</file>